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256" r:id="rId2"/>
    <p:sldId id="275" r:id="rId3"/>
    <p:sldId id="263" r:id="rId4"/>
    <p:sldId id="265" r:id="rId5"/>
    <p:sldId id="266" r:id="rId6"/>
    <p:sldId id="276" r:id="rId7"/>
    <p:sldId id="288" r:id="rId8"/>
    <p:sldId id="285" r:id="rId9"/>
    <p:sldId id="286" r:id="rId10"/>
    <p:sldId id="287" r:id="rId11"/>
    <p:sldId id="278" r:id="rId12"/>
    <p:sldId id="289" r:id="rId13"/>
    <p:sldId id="279" r:id="rId14"/>
    <p:sldId id="268" r:id="rId15"/>
    <p:sldId id="280" r:id="rId16"/>
    <p:sldId id="290" r:id="rId17"/>
    <p:sldId id="269" r:id="rId18"/>
    <p:sldId id="291" r:id="rId19"/>
    <p:sldId id="271" r:id="rId20"/>
    <p:sldId id="284" r:id="rId21"/>
    <p:sldId id="282" r:id="rId22"/>
    <p:sldId id="283" r:id="rId23"/>
    <p:sldId id="281"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47" d="100"/>
          <a:sy n="47" d="100"/>
        </p:scale>
        <p:origin x="-1376" y="-5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3CF5C0-2621-4CA8-9EF9-5C515FF3C55C}" type="datetimeFigureOut">
              <a:rPr lang="en-IN" smtClean="0"/>
              <a:t>07-03-2017</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DBB9B-4C4F-4178-874C-C380C4D06315}" type="slidenum">
              <a:rPr lang="en-IN" smtClean="0"/>
              <a:t>‹#›</a:t>
            </a:fld>
            <a:endParaRPr lang="en-IN"/>
          </a:p>
        </p:txBody>
      </p:sp>
    </p:spTree>
    <p:extLst>
      <p:ext uri="{BB962C8B-B14F-4D97-AF65-F5344CB8AC3E}">
        <p14:creationId xmlns:p14="http://schemas.microsoft.com/office/powerpoint/2010/main" val="370657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CB515DC5-48C1-47B9-9AF5-E5DFEEF9A984}" type="slidenum">
              <a:rPr lang="en-IN" smtClean="0"/>
              <a:pPr/>
              <a:t>8</a:t>
            </a:fld>
            <a:endParaRPr lang="en-IN"/>
          </a:p>
        </p:txBody>
      </p:sp>
    </p:spTree>
    <p:extLst>
      <p:ext uri="{BB962C8B-B14F-4D97-AF65-F5344CB8AC3E}">
        <p14:creationId xmlns:p14="http://schemas.microsoft.com/office/powerpoint/2010/main" val="1788063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Fig. 9: </a:t>
            </a:r>
            <a:r>
              <a:rPr lang="en-US" dirty="0" err="1" smtClean="0"/>
              <a:t>Zonewise</a:t>
            </a:r>
            <a:r>
              <a:rPr lang="en-US" baseline="0" smtClean="0"/>
              <a:t> cross-correlation plots</a:t>
            </a:r>
            <a:endParaRPr lang="en-IN"/>
          </a:p>
        </p:txBody>
      </p:sp>
      <p:sp>
        <p:nvSpPr>
          <p:cNvPr id="4" name="Slide Number Placeholder 3"/>
          <p:cNvSpPr>
            <a:spLocks noGrp="1"/>
          </p:cNvSpPr>
          <p:nvPr>
            <p:ph type="sldNum" sz="quarter" idx="10"/>
          </p:nvPr>
        </p:nvSpPr>
        <p:spPr/>
        <p:txBody>
          <a:bodyPr/>
          <a:lstStyle/>
          <a:p>
            <a:fld id="{C8B52F00-FCAC-4428-98DD-B7BDAADD7C38}" type="slidenum">
              <a:rPr lang="en-IN" smtClean="0"/>
              <a:pPr/>
              <a:t>9</a:t>
            </a:fld>
            <a:endParaRPr lang="en-IN"/>
          </a:p>
        </p:txBody>
      </p:sp>
    </p:spTree>
    <p:extLst>
      <p:ext uri="{BB962C8B-B14F-4D97-AF65-F5344CB8AC3E}">
        <p14:creationId xmlns:p14="http://schemas.microsoft.com/office/powerpoint/2010/main" val="2612012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IN"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9DF7C1-04FA-4FC3-B269-4966325E4CB7}" type="slidenum">
              <a:rPr lang="en-IN" smtClean="0"/>
              <a:pPr/>
              <a:t>10</a:t>
            </a:fld>
            <a:endParaRPr lang="en-IN"/>
          </a:p>
        </p:txBody>
      </p:sp>
    </p:spTree>
    <p:extLst>
      <p:ext uri="{BB962C8B-B14F-4D97-AF65-F5344CB8AC3E}">
        <p14:creationId xmlns:p14="http://schemas.microsoft.com/office/powerpoint/2010/main" val="213313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Figure 11: Relationship between </a:t>
            </a:r>
            <a:r>
              <a:rPr lang="en-US" dirty="0" err="1" smtClean="0"/>
              <a:t>orography</a:t>
            </a:r>
            <a:r>
              <a:rPr lang="en-US" dirty="0" smtClean="0"/>
              <a:t> and changes in mean</a:t>
            </a:r>
            <a:r>
              <a:rPr lang="en-US" baseline="0" dirty="0" smtClean="0"/>
              <a:t> rainfall for India</a:t>
            </a:r>
            <a:endParaRPr lang="en-US" dirty="0" smtClean="0"/>
          </a:p>
          <a:p>
            <a:r>
              <a:rPr lang="en-US" dirty="0" smtClean="0"/>
              <a:t>Figure 11(a): Physical</a:t>
            </a:r>
            <a:r>
              <a:rPr lang="en-US" baseline="0" dirty="0" smtClean="0"/>
              <a:t> map of India (source: Survey of India)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11(b):</a:t>
            </a:r>
            <a:r>
              <a:rPr lang="en-US" baseline="0" dirty="0" smtClean="0"/>
              <a:t> Projected mean rainfall of India (20C3M). Black arrows show direction of SASM (Arabian sea branch). Black filled triangles show approximate alignment of Western Ghats, Pink filled triangles show the approximate alignment of </a:t>
            </a:r>
            <a:r>
              <a:rPr lang="en-US" baseline="0" dirty="0" err="1" smtClean="0"/>
              <a:t>Satpura</a:t>
            </a:r>
            <a:r>
              <a:rPr lang="en-US" baseline="0" dirty="0" smtClean="0"/>
              <a:t> range, black empty triangles show approximate alignment of </a:t>
            </a:r>
            <a:r>
              <a:rPr lang="en-US" baseline="0" dirty="0" err="1" smtClean="0"/>
              <a:t>Aravali</a:t>
            </a:r>
            <a:r>
              <a:rPr lang="en-US" baseline="0" dirty="0" smtClean="0"/>
              <a:t> range. Pink arrows show direction of SASM (Bay of Bengal branch). </a:t>
            </a:r>
          </a:p>
        </p:txBody>
      </p:sp>
      <p:sp>
        <p:nvSpPr>
          <p:cNvPr id="4" name="Slide Number Placeholder 3"/>
          <p:cNvSpPr>
            <a:spLocks noGrp="1"/>
          </p:cNvSpPr>
          <p:nvPr>
            <p:ph type="sldNum" sz="quarter" idx="10"/>
          </p:nvPr>
        </p:nvSpPr>
        <p:spPr/>
        <p:txBody>
          <a:bodyPr/>
          <a:lstStyle/>
          <a:p>
            <a:fld id="{ED3F5766-8DA1-4C6F-9C74-39D214582E81}" type="slidenum">
              <a:rPr lang="en-IN" smtClean="0"/>
              <a:pPr/>
              <a:t>12</a:t>
            </a:fld>
            <a:endParaRPr lang="en-IN"/>
          </a:p>
        </p:txBody>
      </p:sp>
    </p:spTree>
    <p:extLst>
      <p:ext uri="{BB962C8B-B14F-4D97-AF65-F5344CB8AC3E}">
        <p14:creationId xmlns:p14="http://schemas.microsoft.com/office/powerpoint/2010/main" val="1119917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cap="none" baseline="0">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cap="none" baseline="0">
                <a:solidFill>
                  <a:schemeClr val="bg1">
                    <a:lumMod val="50000"/>
                  </a:schemeClr>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AFA987A-99E2-43AA-B9EE-E77C9C5E518C}" type="datetimeFigureOut">
              <a:rPr lang="en-IN" smtClean="0"/>
              <a:t>07-03-2017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17257303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FA987A-99E2-43AA-B9EE-E77C9C5E518C}" type="datetimeFigureOut">
              <a:rPr lang="en-IN" smtClean="0"/>
              <a:t>07-03-2017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1566236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FA987A-99E2-43AA-B9EE-E77C9C5E518C}" type="datetimeFigureOut">
              <a:rPr lang="en-IN" smtClean="0"/>
              <a:t>07-03-2017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1361685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FA987A-99E2-43AA-B9EE-E77C9C5E518C}" type="datetimeFigureOut">
              <a:rPr lang="en-IN" smtClean="0"/>
              <a:t>07-03-2017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661F3A5-71CD-452B-8CE8-505C2B64A62D}" type="slidenum">
              <a:rPr lang="en-IN" smtClean="0"/>
              <a:t>‹#›</a:t>
            </a:fld>
            <a:endParaRPr lang="en-IN"/>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06826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FA987A-99E2-43AA-B9EE-E77C9C5E518C}" type="datetimeFigureOut">
              <a:rPr lang="en-IN" smtClean="0"/>
              <a:t>07-03-2017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253321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AFA987A-99E2-43AA-B9EE-E77C9C5E518C}" type="datetimeFigureOut">
              <a:rPr lang="en-IN" smtClean="0"/>
              <a:t>07-03-2017</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491929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AFA987A-99E2-43AA-B9EE-E77C9C5E518C}" type="datetimeFigureOut">
              <a:rPr lang="en-IN" smtClean="0"/>
              <a:t>07-03-2017</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2892519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FA987A-99E2-43AA-B9EE-E77C9C5E518C}" type="datetimeFigureOut">
              <a:rPr lang="en-IN" smtClean="0"/>
              <a:t>07-03-2017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4018400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FA987A-99E2-43AA-B9EE-E77C9C5E518C}" type="datetimeFigureOut">
              <a:rPr lang="en-IN" smtClean="0"/>
              <a:t>07-03-2017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3650627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cap="none" baseline="0">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lvl1pPr>
              <a:defRPr cap="none" baseline="0">
                <a:latin typeface="Times New Roman" panose="02020603050405020304" pitchFamily="18" charset="0"/>
                <a:cs typeface="Times New Roman" panose="02020603050405020304" pitchFamily="18" charset="0"/>
              </a:defRPr>
            </a:lvl1pPr>
            <a:lvl2pPr>
              <a:defRPr cap="none" baseline="0">
                <a:latin typeface="Times New Roman" panose="02020603050405020304" pitchFamily="18" charset="0"/>
                <a:cs typeface="Times New Roman" panose="02020603050405020304" pitchFamily="18" charset="0"/>
              </a:defRPr>
            </a:lvl2pPr>
            <a:lvl3pPr>
              <a:defRPr cap="none" baseline="0">
                <a:latin typeface="Times New Roman" panose="02020603050405020304" pitchFamily="18" charset="0"/>
                <a:cs typeface="Times New Roman" panose="02020603050405020304" pitchFamily="18" charset="0"/>
              </a:defRPr>
            </a:lvl3pPr>
            <a:lvl4pPr>
              <a:defRPr cap="none" baseline="0">
                <a:latin typeface="Times New Roman" panose="02020603050405020304" pitchFamily="18" charset="0"/>
                <a:cs typeface="Times New Roman" panose="02020603050405020304" pitchFamily="18" charset="0"/>
              </a:defRPr>
            </a:lvl4pPr>
            <a:lvl5pPr>
              <a:defRPr cap="none" baseline="0">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AFA987A-99E2-43AA-B9EE-E77C9C5E518C}" type="datetimeFigureOut">
              <a:rPr lang="en-IN" smtClean="0"/>
              <a:t>07-03-2017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35893531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FA987A-99E2-43AA-B9EE-E77C9C5E518C}" type="datetimeFigureOut">
              <a:rPr lang="en-IN" smtClean="0"/>
              <a:t>07-03-2017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139348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FA987A-99E2-43AA-B9EE-E77C9C5E518C}" type="datetimeFigureOut">
              <a:rPr lang="en-IN" smtClean="0"/>
              <a:t>07-03-2017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248236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FA987A-99E2-43AA-B9EE-E77C9C5E518C}" type="datetimeFigureOut">
              <a:rPr lang="en-IN" smtClean="0"/>
              <a:t>07-03-2017</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344687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FA987A-99E2-43AA-B9EE-E77C9C5E518C}" type="datetimeFigureOut">
              <a:rPr lang="en-IN" smtClean="0"/>
              <a:t>07-03-2017</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310420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AFA987A-99E2-43AA-B9EE-E77C9C5E518C}" type="datetimeFigureOut">
              <a:rPr lang="en-IN" smtClean="0"/>
              <a:t>07-03-2017</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165707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FA987A-99E2-43AA-B9EE-E77C9C5E518C}" type="datetimeFigureOut">
              <a:rPr lang="en-IN" smtClean="0"/>
              <a:t>07-03-2017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220474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FA987A-99E2-43AA-B9EE-E77C9C5E518C}" type="datetimeFigureOut">
              <a:rPr lang="en-IN" smtClean="0"/>
              <a:t>07-03-2017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661F3A5-71CD-452B-8CE8-505C2B64A62D}" type="slidenum">
              <a:rPr lang="en-IN" smtClean="0"/>
              <a:t>‹#›</a:t>
            </a:fld>
            <a:endParaRPr lang="en-IN"/>
          </a:p>
        </p:txBody>
      </p:sp>
    </p:spTree>
    <p:extLst>
      <p:ext uri="{BB962C8B-B14F-4D97-AF65-F5344CB8AC3E}">
        <p14:creationId xmlns:p14="http://schemas.microsoft.com/office/powerpoint/2010/main" val="670356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AFA987A-99E2-43AA-B9EE-E77C9C5E518C}" type="datetimeFigureOut">
              <a:rPr lang="en-IN" smtClean="0"/>
              <a:t>07-03-2017</a:t>
            </a:fld>
            <a:endParaRPr lang="en-IN"/>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IN"/>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C661F3A5-71CD-452B-8CE8-505C2B64A62D}" type="slidenum">
              <a:rPr lang="en-IN" smtClean="0"/>
              <a:t>‹#›</a:t>
            </a:fld>
            <a:endParaRPr lang="en-IN"/>
          </a:p>
        </p:txBody>
      </p:sp>
    </p:spTree>
    <p:extLst>
      <p:ext uri="{BB962C8B-B14F-4D97-AF65-F5344CB8AC3E}">
        <p14:creationId xmlns:p14="http://schemas.microsoft.com/office/powerpoint/2010/main" val="21180223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2.tiff"/></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7355" y="1007920"/>
            <a:ext cx="9144000" cy="1662545"/>
          </a:xfrm>
        </p:spPr>
        <p:txBody>
          <a:bodyPr>
            <a:normAutofit fontScale="90000"/>
          </a:bodyPr>
          <a:lstStyle/>
          <a:p>
            <a:r>
              <a:rPr lang="en-IN" sz="3600" b="1" dirty="0" smtClean="0"/>
              <a:t>Applications of Downscaling in Assessing Impacts of Climate Change: Challenges and Unanswered Questions</a:t>
            </a:r>
            <a:r>
              <a:rPr lang="en-IN" sz="3600" dirty="0">
                <a:latin typeface="Times New Roman" panose="02020603050405020304" pitchFamily="18" charset="0"/>
                <a:cs typeface="Times New Roman" panose="02020603050405020304" pitchFamily="18" charset="0"/>
              </a:rPr>
              <a:t/>
            </a:r>
            <a:br>
              <a:rPr lang="en-IN" sz="3600" dirty="0">
                <a:latin typeface="Times New Roman" panose="02020603050405020304" pitchFamily="18" charset="0"/>
                <a:cs typeface="Times New Roman" panose="02020603050405020304" pitchFamily="18" charset="0"/>
              </a:rPr>
            </a:br>
            <a:endParaRPr lang="en-IN" sz="36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961409" y="3823855"/>
            <a:ext cx="5830827" cy="1015663"/>
          </a:xfrm>
          <a:prstGeom prst="rect">
            <a:avLst/>
          </a:prstGeom>
          <a:noFill/>
        </p:spPr>
        <p:txBody>
          <a:bodyPr wrap="none" rtlCol="0">
            <a:spAutoFit/>
          </a:bodyPr>
          <a:lstStyle/>
          <a:p>
            <a:r>
              <a:rPr lang="en-US" sz="2000" dirty="0" err="1" smtClean="0">
                <a:latin typeface="Times New Roman" panose="02020603050405020304" pitchFamily="18" charset="0"/>
                <a:cs typeface="Times New Roman" panose="02020603050405020304" pitchFamily="18" charset="0"/>
              </a:rPr>
              <a:t>Subimal</a:t>
            </a:r>
            <a:r>
              <a:rPr lang="en-US" sz="2000" dirty="0" smtClean="0">
                <a:latin typeface="Times New Roman" panose="02020603050405020304" pitchFamily="18" charset="0"/>
                <a:cs typeface="Times New Roman" panose="02020603050405020304" pitchFamily="18" charset="0"/>
              </a:rPr>
              <a:t> Ghosh</a:t>
            </a:r>
          </a:p>
          <a:p>
            <a:r>
              <a:rPr lang="en-US" sz="2000" dirty="0" smtClean="0">
                <a:latin typeface="Times New Roman" panose="02020603050405020304" pitchFamily="18" charset="0"/>
                <a:cs typeface="Times New Roman" panose="02020603050405020304" pitchFamily="18" charset="0"/>
              </a:rPr>
              <a:t>Department of Civil </a:t>
            </a:r>
            <a:r>
              <a:rPr lang="en-US" sz="2000" dirty="0" err="1" smtClean="0">
                <a:latin typeface="Times New Roman" panose="02020603050405020304" pitchFamily="18" charset="0"/>
                <a:cs typeface="Times New Roman" panose="02020603050405020304" pitchFamily="18" charset="0"/>
              </a:rPr>
              <a:t>Engg</a:t>
            </a:r>
            <a:r>
              <a:rPr lang="en-US"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and </a:t>
            </a:r>
            <a:r>
              <a:rPr lang="en-US" sz="2000" dirty="0" smtClean="0">
                <a:latin typeface="Times New Roman" panose="02020603050405020304" pitchFamily="18" charset="0"/>
                <a:cs typeface="Times New Roman" panose="02020603050405020304" pitchFamily="18" charset="0"/>
              </a:rPr>
              <a:t>IDP in Climate Studies</a:t>
            </a:r>
          </a:p>
          <a:p>
            <a:r>
              <a:rPr lang="en-US" sz="2000" dirty="0" smtClean="0">
                <a:latin typeface="Times New Roman" panose="02020603050405020304" pitchFamily="18" charset="0"/>
                <a:cs typeface="Times New Roman" panose="02020603050405020304" pitchFamily="18" charset="0"/>
              </a:rPr>
              <a:t>IIT Bombay</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10888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2" name="Rectangle 18"/>
          <p:cNvSpPr>
            <a:spLocks noChangeArrowheads="1"/>
          </p:cNvSpPr>
          <p:nvPr/>
        </p:nvSpPr>
        <p:spPr bwMode="auto">
          <a:xfrm>
            <a:off x="5" y="4"/>
            <a:ext cx="117292" cy="335614"/>
          </a:xfrm>
          <a:prstGeom prst="rect">
            <a:avLst/>
          </a:prstGeom>
          <a:noFill/>
          <a:ln w="9525">
            <a:noFill/>
            <a:miter lim="800000"/>
            <a:headEnd/>
            <a:tailEnd/>
          </a:ln>
          <a:effectLst/>
        </p:spPr>
        <p:txBody>
          <a:bodyPr vert="horz" wrap="none" lIns="58047" tIns="29024" rIns="58047" bIns="29024" numCol="1" anchor="ctr" anchorCtr="0" compatLnSpc="1">
            <a:prstTxWarp prst="textNoShape">
              <a:avLst/>
            </a:prstTxWarp>
            <a:spAutoFit/>
          </a:bodyPr>
          <a:lstStyle/>
          <a:p>
            <a:endParaRPr lang="en-IN"/>
          </a:p>
        </p:txBody>
      </p:sp>
      <p:sp>
        <p:nvSpPr>
          <p:cNvPr id="11286" name="Rectangle 22"/>
          <p:cNvSpPr>
            <a:spLocks noChangeArrowheads="1"/>
          </p:cNvSpPr>
          <p:nvPr/>
        </p:nvSpPr>
        <p:spPr bwMode="auto">
          <a:xfrm>
            <a:off x="5" y="4"/>
            <a:ext cx="117292" cy="335614"/>
          </a:xfrm>
          <a:prstGeom prst="rect">
            <a:avLst/>
          </a:prstGeom>
          <a:noFill/>
          <a:ln w="9525">
            <a:noFill/>
            <a:miter lim="800000"/>
            <a:headEnd/>
            <a:tailEnd/>
          </a:ln>
          <a:effectLst/>
        </p:spPr>
        <p:txBody>
          <a:bodyPr vert="horz" wrap="none" lIns="58047" tIns="29024" rIns="58047" bIns="29024" numCol="1" anchor="ctr" anchorCtr="0" compatLnSpc="1">
            <a:prstTxWarp prst="textNoShape">
              <a:avLst/>
            </a:prstTxWarp>
            <a:spAutoFit/>
          </a:bodyPr>
          <a:lstStyle/>
          <a:p>
            <a:endParaRPr lang="en-IN"/>
          </a:p>
        </p:txBody>
      </p:sp>
      <p:sp>
        <p:nvSpPr>
          <p:cNvPr id="11290" name="Rectangle 26"/>
          <p:cNvSpPr>
            <a:spLocks noChangeArrowheads="1"/>
          </p:cNvSpPr>
          <p:nvPr/>
        </p:nvSpPr>
        <p:spPr bwMode="auto">
          <a:xfrm>
            <a:off x="5" y="4"/>
            <a:ext cx="117292" cy="335614"/>
          </a:xfrm>
          <a:prstGeom prst="rect">
            <a:avLst/>
          </a:prstGeom>
          <a:noFill/>
          <a:ln w="9525">
            <a:noFill/>
            <a:miter lim="800000"/>
            <a:headEnd/>
            <a:tailEnd/>
          </a:ln>
          <a:effectLst/>
        </p:spPr>
        <p:txBody>
          <a:bodyPr vert="horz" wrap="none" lIns="58047" tIns="29024" rIns="58047" bIns="29024" numCol="1" anchor="ctr" anchorCtr="0" compatLnSpc="1">
            <a:prstTxWarp prst="textNoShape">
              <a:avLst/>
            </a:prstTxWarp>
            <a:spAutoFit/>
          </a:bodyPr>
          <a:lstStyle/>
          <a:p>
            <a:endParaRPr lang="en-IN"/>
          </a:p>
        </p:txBody>
      </p:sp>
      <p:sp>
        <p:nvSpPr>
          <p:cNvPr id="24" name="TextBox 23"/>
          <p:cNvSpPr txBox="1"/>
          <p:nvPr/>
        </p:nvSpPr>
        <p:spPr>
          <a:xfrm>
            <a:off x="1333468" y="-24"/>
            <a:ext cx="10858533" cy="461653"/>
          </a:xfrm>
          <a:prstGeom prst="rect">
            <a:avLst/>
          </a:prstGeom>
        </p:spPr>
        <p:style>
          <a:lnRef idx="2">
            <a:schemeClr val="dk1"/>
          </a:lnRef>
          <a:fillRef idx="1">
            <a:schemeClr val="lt1"/>
          </a:fillRef>
          <a:effectRef idx="0">
            <a:schemeClr val="dk1"/>
          </a:effectRef>
          <a:fontRef idx="minor">
            <a:schemeClr val="dk1"/>
          </a:fontRef>
        </p:style>
        <p:txBody>
          <a:bodyPr wrap="square" lIns="91426" tIns="45714" rIns="91426" bIns="45714" rtlCol="0">
            <a:spAutoFit/>
          </a:bodyPr>
          <a:lstStyle/>
          <a:p>
            <a:r>
              <a:rPr lang="en-US" sz="2400" dirty="0" smtClean="0">
                <a:latin typeface="Times New Roman" pitchFamily="18" charset="0"/>
                <a:cs typeface="Times New Roman" pitchFamily="18" charset="0"/>
              </a:rPr>
              <a:t>Future Projections</a:t>
            </a:r>
          </a:p>
        </p:txBody>
      </p:sp>
      <p:grpSp>
        <p:nvGrpSpPr>
          <p:cNvPr id="31" name="Group 30"/>
          <p:cNvGrpSpPr>
            <a:grpSpLocks noChangeAspect="1"/>
          </p:cNvGrpSpPr>
          <p:nvPr/>
        </p:nvGrpSpPr>
        <p:grpSpPr>
          <a:xfrm>
            <a:off x="1904973" y="571480"/>
            <a:ext cx="10021009" cy="6105268"/>
            <a:chOff x="1000101" y="928671"/>
            <a:chExt cx="8143900" cy="5929330"/>
          </a:xfrm>
        </p:grpSpPr>
        <p:sp>
          <p:nvSpPr>
            <p:cNvPr id="21" name="Rectangle 20"/>
            <p:cNvSpPr/>
            <p:nvPr/>
          </p:nvSpPr>
          <p:spPr>
            <a:xfrm>
              <a:off x="1000101" y="928671"/>
              <a:ext cx="8143900" cy="5929330"/>
            </a:xfrm>
            <a:prstGeom prst="rect">
              <a:avLst/>
            </a:prstGeom>
          </p:spPr>
          <p:style>
            <a:lnRef idx="2">
              <a:schemeClr val="dk1"/>
            </a:lnRef>
            <a:fillRef idx="1">
              <a:schemeClr val="lt1"/>
            </a:fillRef>
            <a:effectRef idx="0">
              <a:schemeClr val="dk1"/>
            </a:effectRef>
            <a:fontRef idx="minor">
              <a:schemeClr val="dk1"/>
            </a:fontRef>
          </p:style>
          <p:txBody>
            <a:bodyPr lIns="91433" tIns="45717" rIns="91433" bIns="45717" rtlCol="0" anchor="ctr"/>
            <a:lstStyle/>
            <a:p>
              <a:pPr algn="ctr"/>
              <a:endParaRPr lang="en-IN"/>
            </a:p>
          </p:txBody>
        </p:sp>
        <p:pic>
          <p:nvPicPr>
            <p:cNvPr id="11281" name="Picture 1"/>
            <p:cNvPicPr>
              <a:picLocks noChangeAspect="1" noChangeArrowheads="1"/>
            </p:cNvPicPr>
            <p:nvPr/>
          </p:nvPicPr>
          <p:blipFill>
            <a:blip r:embed="rId3" cstate="print"/>
            <a:srcRect/>
            <a:stretch>
              <a:fillRect/>
            </a:stretch>
          </p:blipFill>
          <p:spPr bwMode="auto">
            <a:xfrm>
              <a:off x="2126249" y="1428737"/>
              <a:ext cx="2160000" cy="1582453"/>
            </a:xfrm>
            <a:prstGeom prst="rect">
              <a:avLst/>
            </a:prstGeom>
            <a:noFill/>
            <a:ln>
              <a:solidFill>
                <a:schemeClr val="tx1"/>
              </a:solidFill>
            </a:ln>
          </p:spPr>
        </p:pic>
        <p:pic>
          <p:nvPicPr>
            <p:cNvPr id="11280" name="Picture 2"/>
            <p:cNvPicPr>
              <a:picLocks noChangeArrowheads="1"/>
            </p:cNvPicPr>
            <p:nvPr/>
          </p:nvPicPr>
          <p:blipFill>
            <a:blip r:embed="rId4" cstate="print"/>
            <a:srcRect/>
            <a:stretch>
              <a:fillRect/>
            </a:stretch>
          </p:blipFill>
          <p:spPr bwMode="auto">
            <a:xfrm>
              <a:off x="4483703" y="1428739"/>
              <a:ext cx="2160000" cy="1584000"/>
            </a:xfrm>
            <a:prstGeom prst="rect">
              <a:avLst/>
            </a:prstGeom>
            <a:noFill/>
            <a:ln>
              <a:solidFill>
                <a:schemeClr val="tx1"/>
              </a:solidFill>
            </a:ln>
          </p:spPr>
        </p:pic>
        <p:pic>
          <p:nvPicPr>
            <p:cNvPr id="11279" name="Picture 3"/>
            <p:cNvPicPr>
              <a:picLocks noChangeArrowheads="1"/>
            </p:cNvPicPr>
            <p:nvPr/>
          </p:nvPicPr>
          <p:blipFill>
            <a:blip r:embed="rId5" cstate="print"/>
            <a:srcRect/>
            <a:stretch>
              <a:fillRect/>
            </a:stretch>
          </p:blipFill>
          <p:spPr bwMode="auto">
            <a:xfrm>
              <a:off x="6841157" y="1428739"/>
              <a:ext cx="2160000" cy="1584000"/>
            </a:xfrm>
            <a:prstGeom prst="rect">
              <a:avLst/>
            </a:prstGeom>
            <a:noFill/>
            <a:ln>
              <a:solidFill>
                <a:schemeClr val="tx1"/>
              </a:solidFill>
            </a:ln>
          </p:spPr>
        </p:pic>
        <p:pic>
          <p:nvPicPr>
            <p:cNvPr id="11285" name="Picture 4"/>
            <p:cNvPicPr>
              <a:picLocks noChangeArrowheads="1"/>
            </p:cNvPicPr>
            <p:nvPr/>
          </p:nvPicPr>
          <p:blipFill>
            <a:blip r:embed="rId6" cstate="print"/>
            <a:srcRect/>
            <a:stretch>
              <a:fillRect/>
            </a:stretch>
          </p:blipFill>
          <p:spPr bwMode="auto">
            <a:xfrm>
              <a:off x="2126249" y="3126075"/>
              <a:ext cx="2160000" cy="1584000"/>
            </a:xfrm>
            <a:prstGeom prst="rect">
              <a:avLst/>
            </a:prstGeom>
            <a:noFill/>
            <a:ln>
              <a:solidFill>
                <a:schemeClr val="tx1"/>
              </a:solidFill>
            </a:ln>
          </p:spPr>
        </p:pic>
        <p:pic>
          <p:nvPicPr>
            <p:cNvPr id="11284" name="Picture 5"/>
            <p:cNvPicPr>
              <a:picLocks noChangeArrowheads="1"/>
            </p:cNvPicPr>
            <p:nvPr/>
          </p:nvPicPr>
          <p:blipFill>
            <a:blip r:embed="rId7" cstate="print"/>
            <a:srcRect/>
            <a:stretch>
              <a:fillRect/>
            </a:stretch>
          </p:blipFill>
          <p:spPr bwMode="auto">
            <a:xfrm>
              <a:off x="4483703" y="3126075"/>
              <a:ext cx="2160000" cy="1584000"/>
            </a:xfrm>
            <a:prstGeom prst="rect">
              <a:avLst/>
            </a:prstGeom>
            <a:noFill/>
            <a:ln>
              <a:solidFill>
                <a:schemeClr val="tx1"/>
              </a:solidFill>
            </a:ln>
          </p:spPr>
        </p:pic>
        <p:pic>
          <p:nvPicPr>
            <p:cNvPr id="11283" name="Picture 6"/>
            <p:cNvPicPr>
              <a:picLocks noChangeArrowheads="1"/>
            </p:cNvPicPr>
            <p:nvPr/>
          </p:nvPicPr>
          <p:blipFill>
            <a:blip r:embed="rId8" cstate="print"/>
            <a:srcRect/>
            <a:stretch>
              <a:fillRect/>
            </a:stretch>
          </p:blipFill>
          <p:spPr bwMode="auto">
            <a:xfrm>
              <a:off x="6841157" y="3126075"/>
              <a:ext cx="2160000" cy="1584000"/>
            </a:xfrm>
            <a:prstGeom prst="rect">
              <a:avLst/>
            </a:prstGeom>
            <a:noFill/>
            <a:ln>
              <a:solidFill>
                <a:schemeClr val="tx1"/>
              </a:solidFill>
            </a:ln>
          </p:spPr>
        </p:pic>
        <p:pic>
          <p:nvPicPr>
            <p:cNvPr id="11289" name="Picture 7"/>
            <p:cNvPicPr>
              <a:picLocks noChangeArrowheads="1"/>
            </p:cNvPicPr>
            <p:nvPr/>
          </p:nvPicPr>
          <p:blipFill>
            <a:blip r:embed="rId9" cstate="print"/>
            <a:srcRect/>
            <a:stretch>
              <a:fillRect/>
            </a:stretch>
          </p:blipFill>
          <p:spPr bwMode="auto">
            <a:xfrm>
              <a:off x="2126249" y="4828222"/>
              <a:ext cx="2160000" cy="1584000"/>
            </a:xfrm>
            <a:prstGeom prst="rect">
              <a:avLst/>
            </a:prstGeom>
            <a:noFill/>
            <a:ln>
              <a:solidFill>
                <a:schemeClr val="tx1"/>
              </a:solidFill>
            </a:ln>
          </p:spPr>
        </p:pic>
        <p:pic>
          <p:nvPicPr>
            <p:cNvPr id="11288" name="Picture 14"/>
            <p:cNvPicPr>
              <a:picLocks noChangeArrowheads="1"/>
            </p:cNvPicPr>
            <p:nvPr/>
          </p:nvPicPr>
          <p:blipFill>
            <a:blip r:embed="rId10" cstate="print"/>
            <a:srcRect/>
            <a:stretch>
              <a:fillRect/>
            </a:stretch>
          </p:blipFill>
          <p:spPr bwMode="auto">
            <a:xfrm>
              <a:off x="4483703" y="4828222"/>
              <a:ext cx="2160000" cy="1584000"/>
            </a:xfrm>
            <a:prstGeom prst="rect">
              <a:avLst/>
            </a:prstGeom>
            <a:noFill/>
            <a:ln>
              <a:solidFill>
                <a:schemeClr val="tx1"/>
              </a:solidFill>
            </a:ln>
          </p:spPr>
        </p:pic>
        <p:pic>
          <p:nvPicPr>
            <p:cNvPr id="11287" name="Picture 15"/>
            <p:cNvPicPr>
              <a:picLocks noChangeArrowheads="1"/>
            </p:cNvPicPr>
            <p:nvPr/>
          </p:nvPicPr>
          <p:blipFill>
            <a:blip r:embed="rId11" cstate="print"/>
            <a:srcRect/>
            <a:stretch>
              <a:fillRect/>
            </a:stretch>
          </p:blipFill>
          <p:spPr bwMode="auto">
            <a:xfrm>
              <a:off x="6858016" y="4828222"/>
              <a:ext cx="2160000" cy="1584000"/>
            </a:xfrm>
            <a:prstGeom prst="rect">
              <a:avLst/>
            </a:prstGeom>
            <a:noFill/>
            <a:ln>
              <a:solidFill>
                <a:schemeClr val="tx1"/>
              </a:solidFill>
            </a:ln>
          </p:spPr>
        </p:pic>
        <p:sp>
          <p:nvSpPr>
            <p:cNvPr id="25" name="TextBox 24"/>
            <p:cNvSpPr txBox="1"/>
            <p:nvPr/>
          </p:nvSpPr>
          <p:spPr>
            <a:xfrm>
              <a:off x="2214547" y="1010735"/>
              <a:ext cx="2071702" cy="400186"/>
            </a:xfrm>
            <a:prstGeom prst="rect">
              <a:avLst/>
            </a:prstGeom>
          </p:spPr>
          <p:style>
            <a:lnRef idx="0">
              <a:schemeClr val="accent2"/>
            </a:lnRef>
            <a:fillRef idx="3">
              <a:schemeClr val="accent2"/>
            </a:fillRef>
            <a:effectRef idx="3">
              <a:schemeClr val="accent2"/>
            </a:effectRef>
            <a:fontRef idx="minor">
              <a:schemeClr val="lt1"/>
            </a:fontRef>
          </p:style>
          <p:txBody>
            <a:bodyPr wrap="square" lIns="91426" tIns="45714" rIns="91426" bIns="45714" rtlCol="0">
              <a:spAutoFit/>
            </a:bodyPr>
            <a:lstStyle/>
            <a:p>
              <a:pPr algn="ctr"/>
              <a:r>
                <a:rPr lang="en-US" dirty="0" smtClean="0">
                  <a:solidFill>
                    <a:schemeClr val="tx1"/>
                  </a:solidFill>
                  <a:latin typeface="Times New Roman" pitchFamily="18" charset="0"/>
                  <a:cs typeface="Times New Roman" pitchFamily="18" charset="0"/>
                </a:rPr>
                <a:t>2010-2039</a:t>
              </a:r>
              <a:endParaRPr lang="en-IN" dirty="0">
                <a:solidFill>
                  <a:schemeClr val="tx1"/>
                </a:solidFill>
                <a:latin typeface="Times New Roman" pitchFamily="18" charset="0"/>
                <a:cs typeface="Times New Roman" pitchFamily="18" charset="0"/>
              </a:endParaRPr>
            </a:p>
          </p:txBody>
        </p:sp>
        <p:sp>
          <p:nvSpPr>
            <p:cNvPr id="26" name="TextBox 25"/>
            <p:cNvSpPr txBox="1"/>
            <p:nvPr/>
          </p:nvSpPr>
          <p:spPr>
            <a:xfrm>
              <a:off x="4572000" y="1010735"/>
              <a:ext cx="2071702" cy="400186"/>
            </a:xfrm>
            <a:prstGeom prst="rect">
              <a:avLst/>
            </a:prstGeom>
          </p:spPr>
          <p:style>
            <a:lnRef idx="0">
              <a:schemeClr val="accent2"/>
            </a:lnRef>
            <a:fillRef idx="3">
              <a:schemeClr val="accent2"/>
            </a:fillRef>
            <a:effectRef idx="3">
              <a:schemeClr val="accent2"/>
            </a:effectRef>
            <a:fontRef idx="minor">
              <a:schemeClr val="lt1"/>
            </a:fontRef>
          </p:style>
          <p:txBody>
            <a:bodyPr wrap="square" lIns="91426" tIns="45714" rIns="91426" bIns="45714" rtlCol="0">
              <a:spAutoFit/>
            </a:bodyPr>
            <a:lstStyle/>
            <a:p>
              <a:pPr algn="ctr"/>
              <a:r>
                <a:rPr lang="en-US" dirty="0" smtClean="0">
                  <a:solidFill>
                    <a:schemeClr val="tx1"/>
                  </a:solidFill>
                  <a:latin typeface="Times New Roman" pitchFamily="18" charset="0"/>
                  <a:cs typeface="Times New Roman" pitchFamily="18" charset="0"/>
                </a:rPr>
                <a:t>2040-2069</a:t>
              </a:r>
              <a:endParaRPr lang="en-IN" dirty="0">
                <a:solidFill>
                  <a:schemeClr val="tx1"/>
                </a:solidFill>
                <a:latin typeface="Times New Roman" pitchFamily="18" charset="0"/>
                <a:cs typeface="Times New Roman" pitchFamily="18" charset="0"/>
              </a:endParaRPr>
            </a:p>
          </p:txBody>
        </p:sp>
        <p:sp>
          <p:nvSpPr>
            <p:cNvPr id="27" name="TextBox 26"/>
            <p:cNvSpPr txBox="1"/>
            <p:nvPr/>
          </p:nvSpPr>
          <p:spPr>
            <a:xfrm>
              <a:off x="6929454" y="1010735"/>
              <a:ext cx="2071702" cy="400186"/>
            </a:xfrm>
            <a:prstGeom prst="rect">
              <a:avLst/>
            </a:prstGeom>
          </p:spPr>
          <p:style>
            <a:lnRef idx="0">
              <a:schemeClr val="accent2"/>
            </a:lnRef>
            <a:fillRef idx="3">
              <a:schemeClr val="accent2"/>
            </a:fillRef>
            <a:effectRef idx="3">
              <a:schemeClr val="accent2"/>
            </a:effectRef>
            <a:fontRef idx="minor">
              <a:schemeClr val="lt1"/>
            </a:fontRef>
          </p:style>
          <p:txBody>
            <a:bodyPr wrap="square" lIns="91426" tIns="45714" rIns="91426" bIns="45714" rtlCol="0">
              <a:spAutoFit/>
            </a:bodyPr>
            <a:lstStyle/>
            <a:p>
              <a:pPr algn="ctr"/>
              <a:r>
                <a:rPr lang="en-US" dirty="0" smtClean="0">
                  <a:solidFill>
                    <a:schemeClr val="tx1"/>
                  </a:solidFill>
                  <a:latin typeface="Times New Roman" pitchFamily="18" charset="0"/>
                  <a:cs typeface="Times New Roman" pitchFamily="18" charset="0"/>
                </a:rPr>
                <a:t>2070-2099</a:t>
              </a:r>
              <a:endParaRPr lang="en-IN" dirty="0">
                <a:solidFill>
                  <a:schemeClr val="tx1"/>
                </a:solidFill>
                <a:latin typeface="Times New Roman" pitchFamily="18" charset="0"/>
                <a:cs typeface="Times New Roman" pitchFamily="18" charset="0"/>
              </a:endParaRPr>
            </a:p>
          </p:txBody>
        </p:sp>
        <p:sp>
          <p:nvSpPr>
            <p:cNvPr id="28" name="TextBox 27"/>
            <p:cNvSpPr txBox="1"/>
            <p:nvPr/>
          </p:nvSpPr>
          <p:spPr>
            <a:xfrm>
              <a:off x="1500164" y="2136569"/>
              <a:ext cx="571504" cy="400186"/>
            </a:xfrm>
            <a:prstGeom prst="rect">
              <a:avLst/>
            </a:prstGeom>
          </p:spPr>
          <p:style>
            <a:lnRef idx="0">
              <a:schemeClr val="accent2"/>
            </a:lnRef>
            <a:fillRef idx="3">
              <a:schemeClr val="accent2"/>
            </a:fillRef>
            <a:effectRef idx="3">
              <a:schemeClr val="accent2"/>
            </a:effectRef>
            <a:fontRef idx="minor">
              <a:schemeClr val="lt1"/>
            </a:fontRef>
          </p:style>
          <p:txBody>
            <a:bodyPr wrap="square" lIns="91426" tIns="45714" rIns="91426" bIns="45714" rtlCol="0">
              <a:spAutoFit/>
            </a:bodyPr>
            <a:lstStyle/>
            <a:p>
              <a:r>
                <a:rPr lang="en-US" dirty="0" smtClean="0">
                  <a:solidFill>
                    <a:schemeClr val="tx1"/>
                  </a:solidFill>
                  <a:latin typeface="Times New Roman" pitchFamily="18" charset="0"/>
                  <a:cs typeface="Times New Roman" pitchFamily="18" charset="0"/>
                </a:rPr>
                <a:t>A2</a:t>
              </a:r>
              <a:endParaRPr lang="en-IN" dirty="0">
                <a:solidFill>
                  <a:schemeClr val="tx1"/>
                </a:solidFill>
                <a:latin typeface="Times New Roman" pitchFamily="18" charset="0"/>
                <a:cs typeface="Times New Roman" pitchFamily="18" charset="0"/>
              </a:endParaRPr>
            </a:p>
          </p:txBody>
        </p:sp>
        <p:sp>
          <p:nvSpPr>
            <p:cNvPr id="29" name="TextBox 28"/>
            <p:cNvSpPr txBox="1"/>
            <p:nvPr/>
          </p:nvSpPr>
          <p:spPr>
            <a:xfrm>
              <a:off x="1309733" y="3513276"/>
              <a:ext cx="761938" cy="400186"/>
            </a:xfrm>
            <a:prstGeom prst="rect">
              <a:avLst/>
            </a:prstGeom>
          </p:spPr>
          <p:style>
            <a:lnRef idx="0">
              <a:schemeClr val="accent2"/>
            </a:lnRef>
            <a:fillRef idx="3">
              <a:schemeClr val="accent2"/>
            </a:fillRef>
            <a:effectRef idx="3">
              <a:schemeClr val="accent2"/>
            </a:effectRef>
            <a:fontRef idx="minor">
              <a:schemeClr val="lt1"/>
            </a:fontRef>
          </p:style>
          <p:txBody>
            <a:bodyPr wrap="square" lIns="91426" tIns="45714" rIns="91426" bIns="45714" rtlCol="0">
              <a:spAutoFit/>
            </a:bodyPr>
            <a:lstStyle/>
            <a:p>
              <a:r>
                <a:rPr lang="en-US" dirty="0" smtClean="0">
                  <a:solidFill>
                    <a:schemeClr val="tx1"/>
                  </a:solidFill>
                  <a:latin typeface="Times New Roman" pitchFamily="18" charset="0"/>
                  <a:cs typeface="Times New Roman" pitchFamily="18" charset="0"/>
                </a:rPr>
                <a:t>A1B</a:t>
              </a:r>
              <a:endParaRPr lang="en-IN" dirty="0">
                <a:solidFill>
                  <a:schemeClr val="tx1"/>
                </a:solidFill>
                <a:latin typeface="Times New Roman" pitchFamily="18" charset="0"/>
                <a:cs typeface="Times New Roman" pitchFamily="18" charset="0"/>
              </a:endParaRPr>
            </a:p>
          </p:txBody>
        </p:sp>
        <p:sp>
          <p:nvSpPr>
            <p:cNvPr id="30" name="TextBox 29"/>
            <p:cNvSpPr txBox="1"/>
            <p:nvPr/>
          </p:nvSpPr>
          <p:spPr>
            <a:xfrm>
              <a:off x="1500164" y="5179087"/>
              <a:ext cx="571504" cy="400186"/>
            </a:xfrm>
            <a:prstGeom prst="rect">
              <a:avLst/>
            </a:prstGeom>
          </p:spPr>
          <p:style>
            <a:lnRef idx="0">
              <a:schemeClr val="accent2"/>
            </a:lnRef>
            <a:fillRef idx="3">
              <a:schemeClr val="accent2"/>
            </a:fillRef>
            <a:effectRef idx="3">
              <a:schemeClr val="accent2"/>
            </a:effectRef>
            <a:fontRef idx="minor">
              <a:schemeClr val="lt1"/>
            </a:fontRef>
          </p:style>
          <p:txBody>
            <a:bodyPr wrap="square" lIns="91426" tIns="45714" rIns="91426" bIns="45714" rtlCol="0">
              <a:spAutoFit/>
            </a:bodyPr>
            <a:lstStyle/>
            <a:p>
              <a:r>
                <a:rPr lang="en-US" dirty="0" smtClean="0">
                  <a:solidFill>
                    <a:schemeClr val="tx1"/>
                  </a:solidFill>
                  <a:latin typeface="Times New Roman" pitchFamily="18" charset="0"/>
                  <a:cs typeface="Times New Roman" pitchFamily="18" charset="0"/>
                </a:rPr>
                <a:t>B1</a:t>
              </a:r>
              <a:endParaRPr lang="en-IN" dirty="0">
                <a:solidFill>
                  <a:schemeClr val="tx1"/>
                </a:solidFill>
                <a:latin typeface="Times New Roman" pitchFamily="18" charset="0"/>
                <a:cs typeface="Times New Roman" pitchFamily="18" charset="0"/>
              </a:endParaRPr>
            </a:p>
          </p:txBody>
        </p:sp>
      </p:grpSp>
      <p:sp>
        <p:nvSpPr>
          <p:cNvPr id="22" name="TextBox 21"/>
          <p:cNvSpPr txBox="1"/>
          <p:nvPr/>
        </p:nvSpPr>
        <p:spPr>
          <a:xfrm rot="16200000">
            <a:off x="-170542" y="3037016"/>
            <a:ext cx="3500462" cy="369326"/>
          </a:xfrm>
          <a:prstGeom prst="rect">
            <a:avLst/>
          </a:prstGeom>
        </p:spPr>
        <p:style>
          <a:lnRef idx="1">
            <a:schemeClr val="accent2"/>
          </a:lnRef>
          <a:fillRef idx="2">
            <a:schemeClr val="accent2"/>
          </a:fillRef>
          <a:effectRef idx="1">
            <a:schemeClr val="accent2"/>
          </a:effectRef>
          <a:fontRef idx="minor">
            <a:schemeClr val="dk1"/>
          </a:fontRef>
        </p:style>
        <p:txBody>
          <a:bodyPr wrap="square" lIns="91433" tIns="45717" rIns="91433" bIns="45717" rtlCol="0">
            <a:spAutoFit/>
          </a:bodyPr>
          <a:lstStyle/>
          <a:p>
            <a:r>
              <a:rPr lang="en-US" b="1" dirty="0" smtClean="0">
                <a:latin typeface="Times New Roman" pitchFamily="18" charset="0"/>
                <a:cs typeface="Times New Roman" pitchFamily="18" charset="0"/>
              </a:rPr>
              <a:t>All Dimension are in mm/day</a:t>
            </a:r>
            <a:endParaRPr lang="en-IN" b="1" dirty="0">
              <a:latin typeface="Times New Roman" pitchFamily="18" charset="0"/>
              <a:cs typeface="Times New Roman" pitchFamily="18" charset="0"/>
            </a:endParaRPr>
          </a:p>
        </p:txBody>
      </p:sp>
      <p:sp>
        <p:nvSpPr>
          <p:cNvPr id="32" name="TextBox 31"/>
          <p:cNvSpPr txBox="1"/>
          <p:nvPr/>
        </p:nvSpPr>
        <p:spPr>
          <a:xfrm>
            <a:off x="285709" y="6215083"/>
            <a:ext cx="666755"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15</a:t>
            </a:r>
            <a:endParaRPr lang="en-I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278909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0"/>
            <a:ext cx="10364451" cy="789709"/>
          </a:xfrm>
        </p:spPr>
        <p:txBody>
          <a:bodyPr/>
          <a:lstStyle/>
          <a:p>
            <a:r>
              <a:rPr lang="en-US" dirty="0" smtClean="0"/>
              <a:t>Do they work in non-stationary climate?</a:t>
            </a:r>
            <a:endParaRPr lang="en-IN"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923" y="669739"/>
            <a:ext cx="7363665" cy="6231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5788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333467" y="-24"/>
            <a:ext cx="10800000" cy="461659"/>
          </a:xfrm>
          <a:prstGeom prst="rect">
            <a:avLst/>
          </a:prstGeom>
        </p:spPr>
        <p:style>
          <a:lnRef idx="2">
            <a:schemeClr val="dk1"/>
          </a:lnRef>
          <a:fillRef idx="1">
            <a:schemeClr val="lt1"/>
          </a:fillRef>
          <a:effectRef idx="0">
            <a:schemeClr val="dk1"/>
          </a:effectRef>
          <a:fontRef idx="minor">
            <a:schemeClr val="dk1"/>
          </a:fontRef>
        </p:style>
        <p:txBody>
          <a:bodyPr wrap="square" lIns="91433" tIns="45717" rIns="91433" bIns="45717" rtlCol="0">
            <a:spAutoFit/>
          </a:bodyPr>
          <a:lstStyle/>
          <a:p>
            <a:r>
              <a:rPr lang="en-US" sz="2400" dirty="0" smtClean="0">
                <a:latin typeface="Times New Roman" pitchFamily="18" charset="0"/>
                <a:cs typeface="Times New Roman" pitchFamily="18" charset="0"/>
              </a:rPr>
              <a:t>Study Regions: To illustrate the generic nature of methodology</a:t>
            </a:r>
            <a:endParaRPr lang="en-IN" sz="2400" dirty="0">
              <a:latin typeface="Times New Roman" pitchFamily="18" charset="0"/>
              <a:cs typeface="Times New Roman" pitchFamily="18" charset="0"/>
            </a:endParaRPr>
          </a:p>
        </p:txBody>
      </p:sp>
      <p:pic>
        <p:nvPicPr>
          <p:cNvPr id="7" name="Picture 3"/>
          <p:cNvPicPr>
            <a:picLocks noChangeAspect="1" noChangeArrowheads="1"/>
          </p:cNvPicPr>
          <p:nvPr/>
        </p:nvPicPr>
        <p:blipFill>
          <a:blip r:embed="rId3" cstate="print"/>
          <a:srcRect/>
          <a:stretch>
            <a:fillRect/>
          </a:stretch>
        </p:blipFill>
        <p:spPr bwMode="auto">
          <a:xfrm>
            <a:off x="1333470" y="2000240"/>
            <a:ext cx="5133367" cy="4032000"/>
          </a:xfrm>
          <a:prstGeom prst="rect">
            <a:avLst/>
          </a:prstGeom>
          <a:noFill/>
          <a:ln w="9525">
            <a:solidFill>
              <a:schemeClr val="tx1"/>
            </a:solidFill>
            <a:miter lim="800000"/>
            <a:headEnd/>
            <a:tailEnd/>
          </a:ln>
          <a:effectLst/>
        </p:spPr>
      </p:pic>
      <p:pic>
        <p:nvPicPr>
          <p:cNvPr id="8" name="Picture 7" descr="us.tif"/>
          <p:cNvPicPr>
            <a:picLocks noChangeAspect="1"/>
          </p:cNvPicPr>
          <p:nvPr/>
        </p:nvPicPr>
        <p:blipFill>
          <a:blip r:embed="rId4" cstate="print"/>
          <a:stretch>
            <a:fillRect/>
          </a:stretch>
        </p:blipFill>
        <p:spPr>
          <a:xfrm>
            <a:off x="6572254" y="2000240"/>
            <a:ext cx="5479436" cy="4032000"/>
          </a:xfrm>
          <a:prstGeom prst="rect">
            <a:avLst/>
          </a:prstGeom>
          <a:ln>
            <a:solidFill>
              <a:schemeClr val="tx1"/>
            </a:solidFill>
          </a:ln>
        </p:spPr>
      </p:pic>
      <p:sp>
        <p:nvSpPr>
          <p:cNvPr id="9" name="TextBox 8"/>
          <p:cNvSpPr txBox="1"/>
          <p:nvPr/>
        </p:nvSpPr>
        <p:spPr>
          <a:xfrm>
            <a:off x="4476739" y="2357431"/>
            <a:ext cx="808611"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(a)</a:t>
            </a:r>
            <a:endParaRPr lang="en-IN" sz="2400" b="1" dirty="0">
              <a:latin typeface="Times New Roman" pitchFamily="18" charset="0"/>
              <a:cs typeface="Times New Roman" pitchFamily="18" charset="0"/>
            </a:endParaRPr>
          </a:p>
        </p:txBody>
      </p:sp>
      <p:sp>
        <p:nvSpPr>
          <p:cNvPr id="10" name="TextBox 9"/>
          <p:cNvSpPr txBox="1"/>
          <p:nvPr/>
        </p:nvSpPr>
        <p:spPr>
          <a:xfrm>
            <a:off x="8286765" y="2285993"/>
            <a:ext cx="1140848"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(b)</a:t>
            </a:r>
            <a:endParaRPr lang="en-IN" sz="2400" b="1" dirty="0">
              <a:latin typeface="Times New Roman" pitchFamily="18" charset="0"/>
              <a:cs typeface="Times New Roman" pitchFamily="18" charset="0"/>
            </a:endParaRPr>
          </a:p>
        </p:txBody>
      </p:sp>
      <p:sp>
        <p:nvSpPr>
          <p:cNvPr id="11" name="TextBox 10"/>
          <p:cNvSpPr txBox="1"/>
          <p:nvPr/>
        </p:nvSpPr>
        <p:spPr>
          <a:xfrm>
            <a:off x="2666976" y="1428736"/>
            <a:ext cx="2667019"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Times New Roman" pitchFamily="18" charset="0"/>
                <a:cs typeface="Times New Roman" pitchFamily="18" charset="0"/>
              </a:rPr>
              <a:t>Study Region 1: India</a:t>
            </a:r>
            <a:endParaRPr lang="en-IN" sz="1600" dirty="0">
              <a:latin typeface="Times New Roman" pitchFamily="18" charset="0"/>
              <a:cs typeface="Times New Roman" pitchFamily="18" charset="0"/>
            </a:endParaRPr>
          </a:p>
        </p:txBody>
      </p:sp>
      <p:sp>
        <p:nvSpPr>
          <p:cNvPr id="12" name="TextBox 11"/>
          <p:cNvSpPr txBox="1"/>
          <p:nvPr/>
        </p:nvSpPr>
        <p:spPr>
          <a:xfrm>
            <a:off x="7810512" y="1428736"/>
            <a:ext cx="3619525"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Times New Roman" pitchFamily="18" charset="0"/>
                <a:cs typeface="Times New Roman" pitchFamily="18" charset="0"/>
              </a:rPr>
              <a:t>Study Region 2</a:t>
            </a:r>
            <a:r>
              <a:rPr lang="en-US" sz="1600" smtClean="0">
                <a:latin typeface="Times New Roman" pitchFamily="18" charset="0"/>
                <a:cs typeface="Times New Roman" pitchFamily="18" charset="0"/>
              </a:rPr>
              <a:t>: Northeast </a:t>
            </a:r>
            <a:r>
              <a:rPr lang="en-US" sz="1600" dirty="0" smtClean="0">
                <a:latin typeface="Times New Roman" pitchFamily="18" charset="0"/>
                <a:cs typeface="Times New Roman" pitchFamily="18" charset="0"/>
              </a:rPr>
              <a:t>US</a:t>
            </a:r>
            <a:endParaRPr lang="en-IN" sz="1600" dirty="0">
              <a:latin typeface="Times New Roman" pitchFamily="18" charset="0"/>
              <a:cs typeface="Times New Roman" pitchFamily="18" charset="0"/>
            </a:endParaRPr>
          </a:p>
        </p:txBody>
      </p:sp>
      <p:sp>
        <p:nvSpPr>
          <p:cNvPr id="13" name="TextBox 12"/>
          <p:cNvSpPr txBox="1"/>
          <p:nvPr/>
        </p:nvSpPr>
        <p:spPr>
          <a:xfrm>
            <a:off x="285709" y="6215083"/>
            <a:ext cx="666755"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27</a:t>
            </a:r>
            <a:endParaRPr lang="en-I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032000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0"/>
            <a:ext cx="10364451" cy="1132609"/>
          </a:xfrm>
        </p:spPr>
        <p:txBody>
          <a:bodyPr/>
          <a:lstStyle/>
          <a:p>
            <a:r>
              <a:rPr lang="en-IN" dirty="0" smtClean="0"/>
              <a:t>Violation on Non-stationarity</a:t>
            </a:r>
            <a:endParaRPr lang="en-IN"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789" r="33274"/>
          <a:stretch/>
        </p:blipFill>
        <p:spPr bwMode="auto">
          <a:xfrm>
            <a:off x="1546412" y="1129552"/>
            <a:ext cx="5849470" cy="532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148917" y="2322747"/>
            <a:ext cx="3558988" cy="461665"/>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IN" sz="2400" dirty="0" smtClean="0"/>
              <a:t>Salvi et al., 2016, </a:t>
            </a:r>
            <a:r>
              <a:rPr lang="en-IN" sz="2400" dirty="0" err="1" smtClean="0"/>
              <a:t>Clim</a:t>
            </a:r>
            <a:r>
              <a:rPr lang="en-IN" sz="2400" dirty="0" smtClean="0"/>
              <a:t> </a:t>
            </a:r>
            <a:r>
              <a:rPr lang="en-IN" sz="2400" dirty="0" err="1" smtClean="0"/>
              <a:t>Dyn</a:t>
            </a:r>
            <a:endParaRPr lang="en-IN" sz="2400" dirty="0"/>
          </a:p>
        </p:txBody>
      </p:sp>
    </p:spTree>
    <p:extLst>
      <p:ext uri="{BB962C8B-B14F-4D97-AF65-F5344CB8AC3E}">
        <p14:creationId xmlns:p14="http://schemas.microsoft.com/office/powerpoint/2010/main" val="291575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0"/>
            <a:ext cx="10364451" cy="810491"/>
          </a:xfrm>
        </p:spPr>
        <p:txBody>
          <a:bodyPr/>
          <a:lstStyle/>
          <a:p>
            <a:r>
              <a:rPr lang="en-US" dirty="0"/>
              <a:t>Do they provide any signal of changes?</a:t>
            </a:r>
            <a:endParaRPr lang="en-IN" dirty="0"/>
          </a:p>
        </p:txBody>
      </p:sp>
      <p:pic>
        <p:nvPicPr>
          <p:cNvPr id="7" name="Picture 6"/>
          <p:cNvPicPr>
            <a:picLocks noChangeAspect="1"/>
          </p:cNvPicPr>
          <p:nvPr/>
        </p:nvPicPr>
        <p:blipFill>
          <a:blip r:embed="rId2"/>
          <a:stretch>
            <a:fillRect/>
          </a:stretch>
        </p:blipFill>
        <p:spPr>
          <a:xfrm>
            <a:off x="533424" y="1346346"/>
            <a:ext cx="11338467" cy="3898007"/>
          </a:xfrm>
          <a:prstGeom prst="rect">
            <a:avLst/>
          </a:prstGeom>
        </p:spPr>
      </p:pic>
      <p:pic>
        <p:nvPicPr>
          <p:cNvPr id="8" name="Picture 7"/>
          <p:cNvPicPr>
            <a:picLocks noChangeAspect="1"/>
          </p:cNvPicPr>
          <p:nvPr/>
        </p:nvPicPr>
        <p:blipFill>
          <a:blip r:embed="rId3"/>
          <a:stretch>
            <a:fillRect/>
          </a:stretch>
        </p:blipFill>
        <p:spPr>
          <a:xfrm>
            <a:off x="9009466" y="5436617"/>
            <a:ext cx="2835994" cy="430941"/>
          </a:xfrm>
          <a:prstGeom prst="rect">
            <a:avLst/>
          </a:prstGeom>
        </p:spPr>
      </p:pic>
      <p:sp>
        <p:nvSpPr>
          <p:cNvPr id="10" name="TextBox 9"/>
          <p:cNvSpPr txBox="1"/>
          <p:nvPr/>
        </p:nvSpPr>
        <p:spPr>
          <a:xfrm>
            <a:off x="4433250" y="5631305"/>
            <a:ext cx="2480166" cy="646331"/>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dirty="0" err="1" smtClean="0"/>
              <a:t>Shashikanth</a:t>
            </a:r>
            <a:r>
              <a:rPr lang="en-US" dirty="0" smtClean="0"/>
              <a:t> et al. (2014)</a:t>
            </a:r>
          </a:p>
          <a:p>
            <a:r>
              <a:rPr lang="en-US" dirty="0" smtClean="0"/>
              <a:t>Jl. </a:t>
            </a:r>
            <a:r>
              <a:rPr lang="en-US" dirty="0"/>
              <a:t>o</a:t>
            </a:r>
            <a:r>
              <a:rPr lang="en-US" dirty="0" smtClean="0"/>
              <a:t>f Hydrology</a:t>
            </a:r>
            <a:endParaRPr lang="en-IN"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7954" y="2419350"/>
            <a:ext cx="56197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7867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393" y="2013801"/>
            <a:ext cx="10364451" cy="1596177"/>
          </a:xfrm>
        </p:spPr>
        <p:txBody>
          <a:bodyPr/>
          <a:lstStyle/>
          <a:p>
            <a:r>
              <a:rPr lang="en-US" dirty="0" smtClean="0"/>
              <a:t>Assessing Hydrological Impacts</a:t>
            </a:r>
            <a:endParaRPr lang="en-IN" dirty="0"/>
          </a:p>
        </p:txBody>
      </p:sp>
    </p:spTree>
    <p:extLst>
      <p:ext uri="{BB962C8B-B14F-4D97-AF65-F5344CB8AC3E}">
        <p14:creationId xmlns:p14="http://schemas.microsoft.com/office/powerpoint/2010/main" val="2458806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86" y="107529"/>
            <a:ext cx="10364451" cy="1596177"/>
          </a:xfrm>
        </p:spPr>
        <p:txBody>
          <a:bodyPr/>
          <a:lstStyle/>
          <a:p>
            <a:r>
              <a:rPr lang="en-IN" dirty="0" smtClean="0"/>
              <a:t>Variable Infiltration Capacity Model</a:t>
            </a:r>
            <a:endParaRPr lang="en-IN" dirty="0"/>
          </a:p>
        </p:txBody>
      </p:sp>
      <p:pic>
        <p:nvPicPr>
          <p:cNvPr id="4" name="Content Placeholder 4" descr="VIC_grid_cell_schematic"/>
          <p:cNvPicPr>
            <a:picLocks noGrp="1"/>
          </p:cNvPicPr>
          <p:nvPr/>
        </p:nvPicPr>
        <p:blipFill>
          <a:blip r:embed="rId2" cstate="print"/>
          <a:srcRect t="18182" b="4849"/>
          <a:stretch>
            <a:fillRect/>
          </a:stretch>
        </p:blipFill>
        <p:spPr bwMode="auto">
          <a:xfrm>
            <a:off x="3590602" y="1417545"/>
            <a:ext cx="5010795" cy="4991100"/>
          </a:xfrm>
          <a:prstGeom prst="rect">
            <a:avLst/>
          </a:prstGeom>
          <a:noFill/>
          <a:ln w="9525">
            <a:noFill/>
            <a:miter lim="800000"/>
            <a:headEnd/>
            <a:tailEnd/>
          </a:ln>
        </p:spPr>
      </p:pic>
    </p:spTree>
    <p:extLst>
      <p:ext uri="{BB962C8B-B14F-4D97-AF65-F5344CB8AC3E}">
        <p14:creationId xmlns:p14="http://schemas.microsoft.com/office/powerpoint/2010/main" val="1767885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475" y="1"/>
            <a:ext cx="10364451" cy="800100"/>
          </a:xfrm>
        </p:spPr>
        <p:txBody>
          <a:bodyPr>
            <a:normAutofit fontScale="90000"/>
          </a:bodyPr>
          <a:lstStyle/>
          <a:p>
            <a:r>
              <a:rPr lang="en-US" dirty="0" smtClean="0"/>
              <a:t>Hydrological Parameterization in the background of Climate Uncertainty</a:t>
            </a:r>
            <a:endParaRPr lang="en-IN"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b="46008"/>
          <a:stretch/>
        </p:blipFill>
        <p:spPr>
          <a:xfrm>
            <a:off x="594794" y="800101"/>
            <a:ext cx="5792152" cy="2670464"/>
          </a:xfrm>
          <a:prstGeom prst="rect">
            <a:avLst/>
          </a:prstGeom>
          <a:ln w="12700">
            <a:solidFill>
              <a:schemeClr val="tx1"/>
            </a:solidFill>
          </a:ln>
        </p:spPr>
      </p:pic>
      <p:pic>
        <p:nvPicPr>
          <p:cNvPr id="5" name="Picture 4"/>
          <p:cNvPicPr>
            <a:picLocks noChangeAspect="1"/>
          </p:cNvPicPr>
          <p:nvPr/>
        </p:nvPicPr>
        <p:blipFill>
          <a:blip r:embed="rId3"/>
          <a:stretch>
            <a:fillRect/>
          </a:stretch>
        </p:blipFill>
        <p:spPr>
          <a:xfrm>
            <a:off x="168766" y="3470565"/>
            <a:ext cx="7845660" cy="3255573"/>
          </a:xfrm>
          <a:prstGeom prst="rect">
            <a:avLst/>
          </a:prstGeom>
        </p:spPr>
      </p:pic>
      <p:sp>
        <p:nvSpPr>
          <p:cNvPr id="6" name="TextBox 5"/>
          <p:cNvSpPr txBox="1"/>
          <p:nvPr/>
        </p:nvSpPr>
        <p:spPr>
          <a:xfrm>
            <a:off x="8302336" y="1330036"/>
            <a:ext cx="3117273"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dirty="0" smtClean="0"/>
              <a:t>Given the climate uncertainty, you may not even require any hydrological parameterization? </a:t>
            </a:r>
            <a:r>
              <a:rPr lang="en-US" dirty="0" smtClean="0">
                <a:sym typeface="Wingdings" panose="05000000000000000000" pitchFamily="2" charset="2"/>
              </a:rPr>
              <a:t></a:t>
            </a:r>
            <a:endParaRPr lang="en-IN" dirty="0"/>
          </a:p>
        </p:txBody>
      </p:sp>
      <p:sp>
        <p:nvSpPr>
          <p:cNvPr id="7" name="TextBox 6"/>
          <p:cNvSpPr txBox="1"/>
          <p:nvPr/>
        </p:nvSpPr>
        <p:spPr>
          <a:xfrm>
            <a:off x="8946573" y="4862945"/>
            <a:ext cx="2763982"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smtClean="0"/>
              <a:t>Joseph et al. (2016), Revised manuscript under preparation for JH</a:t>
            </a:r>
            <a:endParaRPr lang="en-IN" dirty="0"/>
          </a:p>
        </p:txBody>
      </p:sp>
    </p:spTree>
    <p:extLst>
      <p:ext uri="{BB962C8B-B14F-4D97-AF65-F5344CB8AC3E}">
        <p14:creationId xmlns:p14="http://schemas.microsoft.com/office/powerpoint/2010/main" val="1571410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39" y="107528"/>
            <a:ext cx="10364451" cy="874107"/>
          </a:xfrm>
        </p:spPr>
        <p:txBody>
          <a:bodyPr>
            <a:normAutofit fontScale="90000"/>
          </a:bodyPr>
          <a:lstStyle/>
          <a:p>
            <a:r>
              <a:rPr lang="en-IN" dirty="0" smtClean="0"/>
              <a:t>Hydrological Parameter Calibration lost its value? </a:t>
            </a:r>
            <a:r>
              <a:rPr lang="en-IN" dirty="0" smtClean="0">
                <a:sym typeface="Wingdings" panose="05000000000000000000" pitchFamily="2" charset="2"/>
              </a:rPr>
              <a:t></a:t>
            </a:r>
            <a:br>
              <a:rPr lang="en-IN" dirty="0" smtClean="0">
                <a:sym typeface="Wingdings" panose="05000000000000000000" pitchFamily="2" charset="2"/>
              </a:rPr>
            </a:b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864" y="618565"/>
            <a:ext cx="9455709" cy="6239435"/>
          </a:xfrm>
          <a:prstGeom prst="rect">
            <a:avLst/>
          </a:prstGeom>
        </p:spPr>
      </p:pic>
    </p:spTree>
    <p:extLst>
      <p:ext uri="{BB962C8B-B14F-4D97-AF65-F5344CB8AC3E}">
        <p14:creationId xmlns:p14="http://schemas.microsoft.com/office/powerpoint/2010/main" val="1440305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0"/>
            <a:ext cx="10364451" cy="966355"/>
          </a:xfrm>
        </p:spPr>
        <p:txBody>
          <a:bodyPr/>
          <a:lstStyle/>
          <a:p>
            <a:r>
              <a:rPr lang="en-US" dirty="0" smtClean="0"/>
              <a:t>Land Surface Feedback</a:t>
            </a:r>
            <a:endParaRPr lang="en-IN" dirty="0"/>
          </a:p>
        </p:txBody>
      </p:sp>
      <p:pic>
        <p:nvPicPr>
          <p:cNvPr id="4" name="Picture 3"/>
          <p:cNvPicPr>
            <a:picLocks noChangeAspect="1"/>
          </p:cNvPicPr>
          <p:nvPr/>
        </p:nvPicPr>
        <p:blipFill>
          <a:blip r:embed="rId2"/>
          <a:stretch>
            <a:fillRect/>
          </a:stretch>
        </p:blipFill>
        <p:spPr>
          <a:xfrm>
            <a:off x="259148" y="723660"/>
            <a:ext cx="8760162" cy="2956137"/>
          </a:xfrm>
          <a:prstGeom prst="rect">
            <a:avLst/>
          </a:prstGeom>
        </p:spPr>
      </p:pic>
      <p:pic>
        <p:nvPicPr>
          <p:cNvPr id="5" name="Picture 4"/>
          <p:cNvPicPr>
            <a:picLocks noChangeAspect="1"/>
          </p:cNvPicPr>
          <p:nvPr/>
        </p:nvPicPr>
        <p:blipFill>
          <a:blip r:embed="rId3"/>
          <a:stretch>
            <a:fillRect/>
          </a:stretch>
        </p:blipFill>
        <p:spPr>
          <a:xfrm>
            <a:off x="184315" y="3679797"/>
            <a:ext cx="9554063" cy="2416468"/>
          </a:xfrm>
          <a:prstGeom prst="rect">
            <a:avLst/>
          </a:prstGeom>
        </p:spPr>
      </p:pic>
      <p:sp>
        <p:nvSpPr>
          <p:cNvPr id="6" name="TextBox 5"/>
          <p:cNvSpPr txBox="1"/>
          <p:nvPr/>
        </p:nvSpPr>
        <p:spPr>
          <a:xfrm>
            <a:off x="9127700" y="2576945"/>
            <a:ext cx="2240165" cy="646331"/>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Pathak et al. (2016), </a:t>
            </a:r>
          </a:p>
          <a:p>
            <a:r>
              <a:rPr lang="en-US" dirty="0" smtClean="0"/>
              <a:t>JHM and </a:t>
            </a:r>
            <a:r>
              <a:rPr lang="en-US" dirty="0" err="1" smtClean="0"/>
              <a:t>Jl</a:t>
            </a:r>
            <a:r>
              <a:rPr lang="en-US" dirty="0" smtClean="0"/>
              <a:t> of Climate</a:t>
            </a:r>
            <a:endParaRPr lang="en-IN" dirty="0"/>
          </a:p>
        </p:txBody>
      </p:sp>
    </p:spTree>
    <p:extLst>
      <p:ext uri="{BB962C8B-B14F-4D97-AF65-F5344CB8AC3E}">
        <p14:creationId xmlns:p14="http://schemas.microsoft.com/office/powerpoint/2010/main" val="4002619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974" y="56931"/>
            <a:ext cx="10364451" cy="1596177"/>
          </a:xfrm>
        </p:spPr>
        <p:txBody>
          <a:bodyPr/>
          <a:lstStyle/>
          <a:p>
            <a:r>
              <a:rPr lang="en-US" dirty="0" smtClean="0"/>
              <a:t>Downscaling</a:t>
            </a:r>
            <a:endParaRPr lang="en-US" dirty="0"/>
          </a:p>
        </p:txBody>
      </p:sp>
      <p:sp>
        <p:nvSpPr>
          <p:cNvPr id="5" name="TextBox 4"/>
          <p:cNvSpPr txBox="1"/>
          <p:nvPr/>
        </p:nvSpPr>
        <p:spPr>
          <a:xfrm>
            <a:off x="1676400" y="2928935"/>
            <a:ext cx="100013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GCM</a:t>
            </a:r>
          </a:p>
          <a:p>
            <a:r>
              <a:rPr lang="en-US" dirty="0"/>
              <a:t>Output</a:t>
            </a:r>
            <a:endParaRPr lang="en-IN" dirty="0"/>
          </a:p>
        </p:txBody>
      </p:sp>
      <p:sp>
        <p:nvSpPr>
          <p:cNvPr id="6" name="TextBox 5"/>
          <p:cNvSpPr txBox="1"/>
          <p:nvPr/>
        </p:nvSpPr>
        <p:spPr>
          <a:xfrm>
            <a:off x="7696200" y="1571613"/>
            <a:ext cx="2928958" cy="369331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u="sng" dirty="0"/>
              <a:t>Impacts Assessment</a:t>
            </a:r>
          </a:p>
          <a:p>
            <a:endParaRPr lang="en-US" u="sng" dirty="0"/>
          </a:p>
          <a:p>
            <a:pPr>
              <a:buFont typeface="Arial" pitchFamily="34" charset="0"/>
              <a:buChar char="•"/>
            </a:pPr>
            <a:r>
              <a:rPr lang="en-US" dirty="0"/>
              <a:t>Drought Analysis</a:t>
            </a:r>
          </a:p>
          <a:p>
            <a:pPr>
              <a:buFont typeface="Arial" pitchFamily="34" charset="0"/>
              <a:buChar char="•"/>
            </a:pPr>
            <a:r>
              <a:rPr lang="en-US" dirty="0"/>
              <a:t>Agricultural Management</a:t>
            </a:r>
          </a:p>
          <a:p>
            <a:pPr>
              <a:buFont typeface="Arial" pitchFamily="34" charset="0"/>
              <a:buChar char="•"/>
            </a:pPr>
            <a:r>
              <a:rPr lang="en-US" dirty="0"/>
              <a:t>Water Demand Availability Analysis</a:t>
            </a:r>
          </a:p>
          <a:p>
            <a:pPr>
              <a:buFont typeface="Arial" pitchFamily="34" charset="0"/>
              <a:buChar char="•"/>
            </a:pPr>
            <a:r>
              <a:rPr lang="en-US" dirty="0"/>
              <a:t>Water Resources Management</a:t>
            </a:r>
          </a:p>
          <a:p>
            <a:pPr>
              <a:buFont typeface="Arial" pitchFamily="34" charset="0"/>
              <a:buChar char="•"/>
            </a:pPr>
            <a:r>
              <a:rPr lang="en-US" dirty="0"/>
              <a:t>Hydraulic Structure Design</a:t>
            </a:r>
          </a:p>
          <a:p>
            <a:pPr>
              <a:buFont typeface="Arial" pitchFamily="34" charset="0"/>
              <a:buChar char="•"/>
            </a:pPr>
            <a:r>
              <a:rPr lang="en-US" dirty="0"/>
              <a:t>Ecological Impacts</a:t>
            </a:r>
          </a:p>
          <a:p>
            <a:pPr>
              <a:buFont typeface="Arial" pitchFamily="34" charset="0"/>
              <a:buChar char="•"/>
            </a:pPr>
            <a:r>
              <a:rPr lang="en-US" dirty="0"/>
              <a:t>Risk and Vulnerability Assessment of Extreme Events</a:t>
            </a:r>
          </a:p>
          <a:p>
            <a:pPr>
              <a:buFont typeface="Arial" pitchFamily="34" charset="0"/>
              <a:buChar char="•"/>
            </a:pPr>
            <a:endParaRPr lang="en-IN" dirty="0"/>
          </a:p>
        </p:txBody>
      </p:sp>
      <p:sp>
        <p:nvSpPr>
          <p:cNvPr id="7" name="TextBox 6"/>
          <p:cNvSpPr txBox="1"/>
          <p:nvPr/>
        </p:nvSpPr>
        <p:spPr>
          <a:xfrm>
            <a:off x="3167058" y="2793702"/>
            <a:ext cx="164307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Large Scale Climate Variables</a:t>
            </a:r>
            <a:endParaRPr lang="en-IN" dirty="0"/>
          </a:p>
        </p:txBody>
      </p:sp>
      <p:sp>
        <p:nvSpPr>
          <p:cNvPr id="8" name="TextBox 7"/>
          <p:cNvSpPr txBox="1"/>
          <p:nvPr/>
        </p:nvSpPr>
        <p:spPr>
          <a:xfrm>
            <a:off x="5605458" y="2362200"/>
            <a:ext cx="1643074"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Regional Scale Hydro-</a:t>
            </a:r>
            <a:r>
              <a:rPr lang="en-US" dirty="0" err="1"/>
              <a:t>meteorologic</a:t>
            </a:r>
            <a:r>
              <a:rPr lang="en-US" dirty="0"/>
              <a:t> Variables, e.g., Rainfall in a city</a:t>
            </a:r>
            <a:endParaRPr lang="en-IN" dirty="0"/>
          </a:p>
        </p:txBody>
      </p:sp>
      <p:sp>
        <p:nvSpPr>
          <p:cNvPr id="9" name="Right Arrow 8"/>
          <p:cNvSpPr/>
          <p:nvPr/>
        </p:nvSpPr>
        <p:spPr>
          <a:xfrm>
            <a:off x="2743200" y="3000372"/>
            <a:ext cx="35719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ight Arrow 9"/>
          <p:cNvSpPr/>
          <p:nvPr/>
        </p:nvSpPr>
        <p:spPr>
          <a:xfrm>
            <a:off x="7272342" y="3000372"/>
            <a:ext cx="35719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Connector 10"/>
          <p:cNvCxnSpPr/>
          <p:nvPr/>
        </p:nvCxnSpPr>
        <p:spPr>
          <a:xfrm>
            <a:off x="4844873" y="3429000"/>
            <a:ext cx="714380" cy="1588"/>
          </a:xfrm>
          <a:prstGeom prst="line">
            <a:avLst/>
          </a:prstGeom>
          <a:ln w="57150"/>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rot="5400000" flipH="1" flipV="1">
            <a:off x="4773435" y="3214686"/>
            <a:ext cx="285752" cy="142876"/>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rot="5400000" flipH="1">
            <a:off x="5344938" y="3214686"/>
            <a:ext cx="285752" cy="142876"/>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4987749" y="3143248"/>
            <a:ext cx="428628" cy="158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rot="5400000">
            <a:off x="4853792" y="3286124"/>
            <a:ext cx="285752" cy="1588"/>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rot="5400000">
            <a:off x="5273501" y="3286124"/>
            <a:ext cx="285752" cy="1588"/>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rot="10800000" flipV="1">
            <a:off x="4987749" y="3143248"/>
            <a:ext cx="428628" cy="285752"/>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4987749" y="3143248"/>
            <a:ext cx="428628" cy="285752"/>
          </a:xfrm>
          <a:prstGeom prst="line">
            <a:avLst/>
          </a:prstGeom>
        </p:spPr>
        <p:style>
          <a:lnRef idx="3">
            <a:schemeClr val="dk1"/>
          </a:lnRef>
          <a:fillRef idx="0">
            <a:schemeClr val="dk1"/>
          </a:fillRef>
          <a:effectRef idx="2">
            <a:schemeClr val="dk1"/>
          </a:effectRef>
          <a:fontRef idx="minor">
            <a:schemeClr val="tx1"/>
          </a:fontRef>
        </p:style>
      </p:cxnSp>
      <p:sp>
        <p:nvSpPr>
          <p:cNvPr id="19" name="Down Arrow 18"/>
          <p:cNvSpPr/>
          <p:nvPr/>
        </p:nvSpPr>
        <p:spPr>
          <a:xfrm>
            <a:off x="4970155" y="3643314"/>
            <a:ext cx="484632" cy="178595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IN"/>
          </a:p>
        </p:txBody>
      </p:sp>
      <p:sp>
        <p:nvSpPr>
          <p:cNvPr id="20" name="TextBox 19"/>
          <p:cNvSpPr txBox="1"/>
          <p:nvPr/>
        </p:nvSpPr>
        <p:spPr>
          <a:xfrm>
            <a:off x="4457210" y="5534710"/>
            <a:ext cx="2553904" cy="923330"/>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a:t>Downscaling</a:t>
            </a:r>
          </a:p>
          <a:p>
            <a:pPr>
              <a:buFont typeface="Wingdings" pitchFamily="2" charset="2"/>
              <a:buChar char="Ø"/>
            </a:pPr>
            <a:r>
              <a:rPr lang="en-US" dirty="0">
                <a:latin typeface="Times New Roman" pitchFamily="18" charset="0"/>
              </a:rPr>
              <a:t>Statistical Downscaling</a:t>
            </a:r>
          </a:p>
          <a:p>
            <a:pPr>
              <a:buFont typeface="Wingdings" pitchFamily="2" charset="2"/>
              <a:buChar char="Ø"/>
            </a:pPr>
            <a:r>
              <a:rPr lang="en-US" dirty="0">
                <a:latin typeface="Times New Roman" pitchFamily="18" charset="0"/>
              </a:rPr>
              <a:t>Dynamic Downscaling</a:t>
            </a:r>
            <a:endParaRPr lang="en-IN" dirty="0"/>
          </a:p>
        </p:txBody>
      </p:sp>
      <p:sp>
        <p:nvSpPr>
          <p:cNvPr id="21" name="Slide Number Placeholder 19"/>
          <p:cNvSpPr>
            <a:spLocks noGrp="1"/>
          </p:cNvSpPr>
          <p:nvPr>
            <p:ph type="sldNum" sz="quarter" idx="12"/>
          </p:nvPr>
        </p:nvSpPr>
        <p:spPr>
          <a:xfrm>
            <a:off x="5105400" y="6324601"/>
            <a:ext cx="2133600" cy="365125"/>
          </a:xfrm>
        </p:spPr>
        <p:txBody>
          <a:bodyPr/>
          <a:lstStyle/>
          <a:p>
            <a:pPr algn="ctr"/>
            <a:fld id="{9B2F67B9-64AD-46F2-97AE-50FACD99C0B7}" type="slidenum">
              <a:rPr lang="en-US" smtClean="0"/>
              <a:pPr algn="ctr"/>
              <a:t>2</a:t>
            </a:fld>
            <a:endParaRPr lang="en-US" dirty="0"/>
          </a:p>
        </p:txBody>
      </p:sp>
    </p:spTree>
    <p:extLst>
      <p:ext uri="{BB962C8B-B14F-4D97-AF65-F5344CB8AC3E}">
        <p14:creationId xmlns:p14="http://schemas.microsoft.com/office/powerpoint/2010/main" val="308198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par>
                                <p:cTn id="20" presetID="3"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par>
                                <p:cTn id="26" presetID="3"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161317"/>
            <a:ext cx="10364451" cy="1596177"/>
          </a:xfrm>
        </p:spPr>
        <p:txBody>
          <a:bodyPr/>
          <a:lstStyle/>
          <a:p>
            <a:r>
              <a:rPr lang="en-US" dirty="0" smtClean="0"/>
              <a:t>LULC Changes in India</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440" y="1757494"/>
            <a:ext cx="11823117" cy="3618086"/>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298630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37"/>
            <a:ext cx="12191999" cy="935963"/>
          </a:xfrm>
        </p:spPr>
        <p:txBody>
          <a:bodyPr>
            <a:normAutofit fontScale="90000"/>
          </a:bodyPr>
          <a:lstStyle/>
          <a:p>
            <a:r>
              <a:rPr lang="en-US" dirty="0" smtClean="0"/>
              <a:t>Impacts of LULC: Changes Partially Consistent with Observed Changes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991" y="751930"/>
            <a:ext cx="8458409" cy="6106070"/>
          </a:xfrm>
          <a:prstGeom prst="rect">
            <a:avLst/>
          </a:prstGeom>
        </p:spPr>
      </p:pic>
      <p:sp>
        <p:nvSpPr>
          <p:cNvPr id="3" name="Slide Number Placeholder 2"/>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255790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Processes</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22</a:t>
            </a:fld>
            <a:endParaRPr lang="en-US" dirty="0"/>
          </a:p>
        </p:txBody>
      </p:sp>
      <p:pic>
        <p:nvPicPr>
          <p:cNvPr id="5" name="Picture 4"/>
          <p:cNvPicPr>
            <a:picLocks noChangeAspect="1"/>
          </p:cNvPicPr>
          <p:nvPr/>
        </p:nvPicPr>
        <p:blipFill>
          <a:blip r:embed="rId2"/>
          <a:stretch>
            <a:fillRect/>
          </a:stretch>
        </p:blipFill>
        <p:spPr>
          <a:xfrm>
            <a:off x="301232" y="2074756"/>
            <a:ext cx="11585365" cy="2616116"/>
          </a:xfrm>
          <a:prstGeom prst="rect">
            <a:avLst/>
          </a:prstGeom>
        </p:spPr>
      </p:pic>
      <p:sp>
        <p:nvSpPr>
          <p:cNvPr id="6" name="TextBox 5"/>
          <p:cNvSpPr txBox="1"/>
          <p:nvPr/>
        </p:nvSpPr>
        <p:spPr>
          <a:xfrm flipH="1">
            <a:off x="8522282" y="5007172"/>
            <a:ext cx="2241869" cy="147732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t>Paul et al. (2016), </a:t>
            </a:r>
            <a:r>
              <a:rPr lang="en-US" dirty="0"/>
              <a:t>Scientific Reports (Nature Publishing Group)</a:t>
            </a:r>
          </a:p>
          <a:p>
            <a:endParaRPr lang="en-US" dirty="0"/>
          </a:p>
        </p:txBody>
      </p:sp>
    </p:spTree>
    <p:extLst>
      <p:ext uri="{BB962C8B-B14F-4D97-AF65-F5344CB8AC3E}">
        <p14:creationId xmlns:p14="http://schemas.microsoft.com/office/powerpoint/2010/main" val="34175058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15844"/>
            <a:ext cx="10364451" cy="1064811"/>
          </a:xfrm>
        </p:spPr>
        <p:txBody>
          <a:bodyPr/>
          <a:lstStyle/>
          <a:p>
            <a:r>
              <a:rPr lang="en-US" dirty="0" smtClean="0"/>
              <a:t>Open Questions</a:t>
            </a:r>
            <a:endParaRPr lang="en-IN" dirty="0"/>
          </a:p>
        </p:txBody>
      </p:sp>
      <p:sp>
        <p:nvSpPr>
          <p:cNvPr id="3" name="Content Placeholder 2"/>
          <p:cNvSpPr>
            <a:spLocks noGrp="1"/>
          </p:cNvSpPr>
          <p:nvPr>
            <p:ph sz="quarter" idx="13"/>
          </p:nvPr>
        </p:nvSpPr>
        <p:spPr/>
        <p:txBody>
          <a:bodyPr/>
          <a:lstStyle/>
          <a:p>
            <a:r>
              <a:rPr lang="en-US" dirty="0" smtClean="0"/>
              <a:t>We use the word “Uncertainty”, but are we really “Confident” enough in providing regional projections with different changing sign and magnitudes to water resources managers for developing adaptation strategies?</a:t>
            </a:r>
          </a:p>
          <a:p>
            <a:r>
              <a:rPr lang="en-US" dirty="0" smtClean="0"/>
              <a:t>Shouldn’t we consider feedback from regional LULC changes and growing urbanization?</a:t>
            </a:r>
          </a:p>
          <a:p>
            <a:r>
              <a:rPr lang="en-US" dirty="0" smtClean="0"/>
              <a:t>We are worried about ‘stationarity’ in statistical downscaling relationship; but with a high bias in Dynamic downscaling, we have to use bias correction… are regional biases stationary?</a:t>
            </a:r>
          </a:p>
          <a:p>
            <a:pPr marL="0" indent="0">
              <a:buNone/>
            </a:pPr>
            <a:endParaRPr lang="en-US" dirty="0" smtClean="0"/>
          </a:p>
          <a:p>
            <a:endParaRPr lang="en-US" dirty="0" smtClean="0"/>
          </a:p>
          <a:p>
            <a:pPr marL="0" indent="0">
              <a:buNone/>
            </a:pPr>
            <a:endParaRPr lang="en-IN" dirty="0"/>
          </a:p>
        </p:txBody>
      </p:sp>
    </p:spTree>
    <p:extLst>
      <p:ext uri="{BB962C8B-B14F-4D97-AF65-F5344CB8AC3E}">
        <p14:creationId xmlns:p14="http://schemas.microsoft.com/office/powerpoint/2010/main" val="3806390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175" y="1807237"/>
            <a:ext cx="10364451" cy="1596177"/>
          </a:xfrm>
        </p:spPr>
        <p:txBody>
          <a:bodyPr/>
          <a:lstStyle/>
          <a:p>
            <a:r>
              <a:rPr lang="en-US" dirty="0" smtClean="0"/>
              <a:t>Thank you</a:t>
            </a:r>
            <a:endParaRPr lang="en-US" dirty="0"/>
          </a:p>
        </p:txBody>
      </p:sp>
    </p:spTree>
    <p:extLst>
      <p:ext uri="{BB962C8B-B14F-4D97-AF65-F5344CB8AC3E}">
        <p14:creationId xmlns:p14="http://schemas.microsoft.com/office/powerpoint/2010/main" val="845582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67800"/>
            <a:ext cx="10364451" cy="929728"/>
          </a:xfrm>
        </p:spPr>
        <p:txBody>
          <a:bodyPr/>
          <a:lstStyle/>
          <a:p>
            <a:r>
              <a:rPr lang="en-US" dirty="0" smtClean="0"/>
              <a:t>General Framework</a:t>
            </a:r>
            <a:endParaRPr lang="en-IN" dirty="0"/>
          </a:p>
        </p:txBody>
      </p:sp>
      <p:sp>
        <p:nvSpPr>
          <p:cNvPr id="4" name="TextBox 3"/>
          <p:cNvSpPr txBox="1"/>
          <p:nvPr/>
        </p:nvSpPr>
        <p:spPr>
          <a:xfrm>
            <a:off x="2289169" y="1410001"/>
            <a:ext cx="4281488" cy="36988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dirty="0"/>
              <a:t>GCM Output (Large Scale Climate Variables)</a:t>
            </a:r>
          </a:p>
        </p:txBody>
      </p:sp>
      <p:sp>
        <p:nvSpPr>
          <p:cNvPr id="5" name="Down Arrow 4"/>
          <p:cNvSpPr/>
          <p:nvPr/>
        </p:nvSpPr>
        <p:spPr>
          <a:xfrm>
            <a:off x="3943344" y="1943401"/>
            <a:ext cx="484188" cy="533400"/>
          </a:xfrm>
          <a:prstGeom prst="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6" name="TextBox 5"/>
          <p:cNvSpPr txBox="1"/>
          <p:nvPr/>
        </p:nvSpPr>
        <p:spPr>
          <a:xfrm>
            <a:off x="2343144" y="2553001"/>
            <a:ext cx="4191000" cy="36988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dirty="0"/>
              <a:t>Local Meteorological variables</a:t>
            </a:r>
          </a:p>
        </p:txBody>
      </p:sp>
      <p:sp>
        <p:nvSpPr>
          <p:cNvPr id="7" name="TextBox 8"/>
          <p:cNvSpPr txBox="1">
            <a:spLocks noChangeArrowheads="1"/>
          </p:cNvSpPr>
          <p:nvPr/>
        </p:nvSpPr>
        <p:spPr bwMode="auto">
          <a:xfrm>
            <a:off x="2343144" y="1943401"/>
            <a:ext cx="1492250" cy="369888"/>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Downscaling</a:t>
            </a:r>
          </a:p>
        </p:txBody>
      </p:sp>
      <p:sp>
        <p:nvSpPr>
          <p:cNvPr id="8" name="Down Arrow 7"/>
          <p:cNvSpPr/>
          <p:nvPr/>
        </p:nvSpPr>
        <p:spPr>
          <a:xfrm>
            <a:off x="3943344" y="3086401"/>
            <a:ext cx="484188" cy="1066800"/>
          </a:xfrm>
          <a:prstGeom prst="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9" name="Curved Right Arrow 8"/>
          <p:cNvSpPr/>
          <p:nvPr/>
        </p:nvSpPr>
        <p:spPr>
          <a:xfrm rot="5029656">
            <a:off x="4494207" y="2907014"/>
            <a:ext cx="422275" cy="873125"/>
          </a:xfrm>
          <a:prstGeom prst="curved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chemeClr val="tx1"/>
              </a:solidFill>
            </a:endParaRPr>
          </a:p>
        </p:txBody>
      </p:sp>
      <p:sp>
        <p:nvSpPr>
          <p:cNvPr id="10" name="TextBox 9"/>
          <p:cNvSpPr txBox="1"/>
          <p:nvPr/>
        </p:nvSpPr>
        <p:spPr>
          <a:xfrm>
            <a:off x="4629144" y="3543601"/>
            <a:ext cx="1795463" cy="36988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dirty="0"/>
              <a:t>Land Use Change</a:t>
            </a:r>
          </a:p>
        </p:txBody>
      </p:sp>
      <p:sp>
        <p:nvSpPr>
          <p:cNvPr id="11" name="TextBox 10"/>
          <p:cNvSpPr txBox="1"/>
          <p:nvPr/>
        </p:nvSpPr>
        <p:spPr>
          <a:xfrm>
            <a:off x="2419344" y="4229401"/>
            <a:ext cx="3563938" cy="36988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dirty="0"/>
              <a:t>Hydrologic Variables in a River Basin</a:t>
            </a:r>
          </a:p>
        </p:txBody>
      </p:sp>
      <p:sp>
        <p:nvSpPr>
          <p:cNvPr id="12" name="Left Brace 11"/>
          <p:cNvSpPr/>
          <p:nvPr/>
        </p:nvSpPr>
        <p:spPr>
          <a:xfrm rot="10800000">
            <a:off x="6838944" y="1410001"/>
            <a:ext cx="381000" cy="3276600"/>
          </a:xfrm>
          <a:prstGeom prst="leftBrace">
            <a:avLst/>
          </a:prstGeom>
          <a:ln/>
        </p:spPr>
        <p:style>
          <a:lnRef idx="3">
            <a:schemeClr val="dk1"/>
          </a:lnRef>
          <a:fillRef idx="0">
            <a:schemeClr val="dk1"/>
          </a:fillRef>
          <a:effectRef idx="2">
            <a:schemeClr val="dk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13" name="TextBox 12"/>
          <p:cNvSpPr txBox="1"/>
          <p:nvPr/>
        </p:nvSpPr>
        <p:spPr>
          <a:xfrm>
            <a:off x="7615262" y="894045"/>
            <a:ext cx="2667000" cy="3698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dirty="0"/>
              <a:t>Uncertainty</a:t>
            </a:r>
          </a:p>
        </p:txBody>
      </p:sp>
      <p:sp>
        <p:nvSpPr>
          <p:cNvPr id="14" name="Bent Arrow 13"/>
          <p:cNvSpPr/>
          <p:nvPr/>
        </p:nvSpPr>
        <p:spPr>
          <a:xfrm rot="10800000">
            <a:off x="6924676" y="5037449"/>
            <a:ext cx="2224110" cy="854066"/>
          </a:xfrm>
          <a:prstGeom prst="bentArrow">
            <a:avLst/>
          </a:prstGeom>
          <a:solidFill>
            <a:schemeClr val="tx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schemeClr val="tx1"/>
              </a:solidFill>
            </a:endParaRPr>
          </a:p>
        </p:txBody>
      </p:sp>
      <p:sp>
        <p:nvSpPr>
          <p:cNvPr id="15" name="Down Arrow 14"/>
          <p:cNvSpPr/>
          <p:nvPr/>
        </p:nvSpPr>
        <p:spPr>
          <a:xfrm>
            <a:off x="3943344" y="4686601"/>
            <a:ext cx="484188" cy="533400"/>
          </a:xfrm>
          <a:prstGeom prst="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16" name="TextBox 15"/>
          <p:cNvSpPr txBox="1"/>
          <p:nvPr/>
        </p:nvSpPr>
        <p:spPr>
          <a:xfrm>
            <a:off x="2503482" y="5307314"/>
            <a:ext cx="4025900" cy="36988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dirty="0"/>
              <a:t>Future Hydrologic Scenario in River Basin</a:t>
            </a:r>
          </a:p>
        </p:txBody>
      </p:sp>
      <p:sp>
        <p:nvSpPr>
          <p:cNvPr id="17" name="Down Arrow 16"/>
          <p:cNvSpPr/>
          <p:nvPr/>
        </p:nvSpPr>
        <p:spPr>
          <a:xfrm>
            <a:off x="3943344" y="5753401"/>
            <a:ext cx="484188" cy="533400"/>
          </a:xfrm>
          <a:prstGeom prst="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18" name="TextBox 17"/>
          <p:cNvSpPr txBox="1"/>
          <p:nvPr/>
        </p:nvSpPr>
        <p:spPr>
          <a:xfrm>
            <a:off x="2292344" y="6363001"/>
            <a:ext cx="4127500" cy="369888"/>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dirty="0"/>
              <a:t>Water Resources Planning and Adaptation</a:t>
            </a:r>
          </a:p>
        </p:txBody>
      </p:sp>
      <p:sp>
        <p:nvSpPr>
          <p:cNvPr id="19" name="TextBox 22"/>
          <p:cNvSpPr txBox="1">
            <a:spLocks noChangeArrowheads="1"/>
          </p:cNvSpPr>
          <p:nvPr/>
        </p:nvSpPr>
        <p:spPr bwMode="auto">
          <a:xfrm>
            <a:off x="1885944" y="3391201"/>
            <a:ext cx="2082800" cy="369888"/>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Hydrologic Models</a:t>
            </a:r>
          </a:p>
        </p:txBody>
      </p:sp>
      <p:sp>
        <p:nvSpPr>
          <p:cNvPr id="20" name="Right Arrow 19"/>
          <p:cNvSpPr/>
          <p:nvPr/>
        </p:nvSpPr>
        <p:spPr>
          <a:xfrm>
            <a:off x="7138990" y="1394111"/>
            <a:ext cx="428628" cy="484632"/>
          </a:xfrm>
          <a:prstGeom prst="rightArrow">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21" name="TextBox 21"/>
          <p:cNvSpPr txBox="1"/>
          <p:nvPr/>
        </p:nvSpPr>
        <p:spPr>
          <a:xfrm>
            <a:off x="7615262" y="1322673"/>
            <a:ext cx="2667000" cy="646331"/>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dirty="0" smtClean="0"/>
              <a:t>Multiple GCMs, ensemble and scenarios</a:t>
            </a:r>
            <a:endParaRPr lang="en-US" dirty="0"/>
          </a:p>
        </p:txBody>
      </p:sp>
      <p:sp>
        <p:nvSpPr>
          <p:cNvPr id="22" name="Cross 21"/>
          <p:cNvSpPr/>
          <p:nvPr/>
        </p:nvSpPr>
        <p:spPr>
          <a:xfrm>
            <a:off x="8567750" y="2465681"/>
            <a:ext cx="428628" cy="357190"/>
          </a:xfrm>
          <a:prstGeom prst="plus">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23" name="TextBox 23"/>
          <p:cNvSpPr txBox="1"/>
          <p:nvPr/>
        </p:nvSpPr>
        <p:spPr>
          <a:xfrm>
            <a:off x="7567618" y="4248242"/>
            <a:ext cx="2667000" cy="646331"/>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dirty="0" smtClean="0"/>
              <a:t>Hydrologic Model Uncertainty</a:t>
            </a:r>
            <a:endParaRPr lang="en-US" dirty="0"/>
          </a:p>
        </p:txBody>
      </p:sp>
      <p:sp>
        <p:nvSpPr>
          <p:cNvPr id="24" name="Right Arrow 23"/>
          <p:cNvSpPr/>
          <p:nvPr/>
        </p:nvSpPr>
        <p:spPr>
          <a:xfrm>
            <a:off x="7138990" y="4267065"/>
            <a:ext cx="428628" cy="484632"/>
          </a:xfrm>
          <a:prstGeom prst="rightArrow">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25" name="Right Arrow 24"/>
          <p:cNvSpPr/>
          <p:nvPr/>
        </p:nvSpPr>
        <p:spPr>
          <a:xfrm>
            <a:off x="7138990" y="3322937"/>
            <a:ext cx="428628" cy="484632"/>
          </a:xfrm>
          <a:prstGeom prst="rightArrow">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26" name="TextBox 26"/>
          <p:cNvSpPr txBox="1"/>
          <p:nvPr/>
        </p:nvSpPr>
        <p:spPr>
          <a:xfrm>
            <a:off x="7639056" y="3108623"/>
            <a:ext cx="2667000" cy="646331"/>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dirty="0" smtClean="0"/>
              <a:t>Multiple Land use projections</a:t>
            </a:r>
            <a:endParaRPr lang="en-US" dirty="0"/>
          </a:p>
        </p:txBody>
      </p:sp>
      <p:sp>
        <p:nvSpPr>
          <p:cNvPr id="27" name="Cross 26"/>
          <p:cNvSpPr/>
          <p:nvPr/>
        </p:nvSpPr>
        <p:spPr>
          <a:xfrm>
            <a:off x="8567750" y="3849507"/>
            <a:ext cx="428628" cy="357190"/>
          </a:xfrm>
          <a:prstGeom prst="plus">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Tree>
    <p:extLst>
      <p:ext uri="{BB962C8B-B14F-4D97-AF65-F5344CB8AC3E}">
        <p14:creationId xmlns:p14="http://schemas.microsoft.com/office/powerpoint/2010/main" val="2336947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119753"/>
            <a:ext cx="10364451" cy="566047"/>
          </a:xfrm>
        </p:spPr>
        <p:txBody>
          <a:bodyPr>
            <a:normAutofit fontScale="90000"/>
          </a:bodyPr>
          <a:lstStyle/>
          <a:p>
            <a:r>
              <a:rPr lang="en-US" dirty="0" smtClean="0"/>
              <a:t>Can GCMs simulate observed trend?</a:t>
            </a:r>
            <a:endParaRPr lang="en-IN"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4324" y="685800"/>
            <a:ext cx="4591050" cy="599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3"/>
          <p:cNvSpPr txBox="1"/>
          <p:nvPr/>
        </p:nvSpPr>
        <p:spPr>
          <a:xfrm>
            <a:off x="6422294" y="6225920"/>
            <a:ext cx="29718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err="1" smtClean="0"/>
              <a:t>Saha</a:t>
            </a:r>
            <a:r>
              <a:rPr lang="en-US" dirty="0" smtClean="0"/>
              <a:t> et al. (2014), GRL</a:t>
            </a:r>
            <a:endParaRPr lang="en-US" dirty="0"/>
          </a:p>
        </p:txBody>
      </p:sp>
      <p:sp>
        <p:nvSpPr>
          <p:cNvPr id="6" name="TextBox 6"/>
          <p:cNvSpPr txBox="1"/>
          <p:nvPr/>
        </p:nvSpPr>
        <p:spPr>
          <a:xfrm>
            <a:off x="6422294" y="1693912"/>
            <a:ext cx="318339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Even if you consider Multi-Model Average </a:t>
            </a:r>
            <a:r>
              <a:rPr lang="en-US" dirty="0" smtClean="0">
                <a:sym typeface="Wingdings" panose="05000000000000000000" pitchFamily="2" charset="2"/>
              </a:rPr>
              <a:t></a:t>
            </a:r>
            <a:r>
              <a:rPr lang="en-US" dirty="0" smtClean="0"/>
              <a:t> it will give opposite trend</a:t>
            </a:r>
            <a:endParaRPr lang="en-IN" dirty="0"/>
          </a:p>
        </p:txBody>
      </p:sp>
    </p:spTree>
    <p:extLst>
      <p:ext uri="{BB962C8B-B14F-4D97-AF65-F5344CB8AC3E}">
        <p14:creationId xmlns:p14="http://schemas.microsoft.com/office/powerpoint/2010/main" val="705397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20" y="1"/>
            <a:ext cx="10364451" cy="779318"/>
          </a:xfrm>
        </p:spPr>
        <p:txBody>
          <a:bodyPr>
            <a:normAutofit fontScale="90000"/>
          </a:bodyPr>
          <a:lstStyle/>
          <a:p>
            <a:r>
              <a:rPr lang="en-US" dirty="0" smtClean="0"/>
              <a:t>CORDEX Models are great but may need Improvements</a:t>
            </a:r>
            <a:endParaRPr lang="en-IN" dirty="0"/>
          </a:p>
        </p:txBody>
      </p:sp>
      <p:pic>
        <p:nvPicPr>
          <p:cNvPr id="7" name="Picture 6"/>
          <p:cNvPicPr>
            <a:picLocks noChangeAspect="1"/>
          </p:cNvPicPr>
          <p:nvPr/>
        </p:nvPicPr>
        <p:blipFill>
          <a:blip r:embed="rId2"/>
          <a:stretch>
            <a:fillRect/>
          </a:stretch>
        </p:blipFill>
        <p:spPr>
          <a:xfrm>
            <a:off x="129064" y="997231"/>
            <a:ext cx="4900134" cy="5506616"/>
          </a:xfrm>
          <a:prstGeom prst="rect">
            <a:avLst/>
          </a:prstGeom>
        </p:spPr>
      </p:pic>
      <p:pic>
        <p:nvPicPr>
          <p:cNvPr id="9" name="Picture 8"/>
          <p:cNvPicPr>
            <a:picLocks noChangeAspect="1"/>
          </p:cNvPicPr>
          <p:nvPr/>
        </p:nvPicPr>
        <p:blipFill>
          <a:blip r:embed="rId3"/>
          <a:stretch>
            <a:fillRect/>
          </a:stretch>
        </p:blipFill>
        <p:spPr>
          <a:xfrm>
            <a:off x="5029198" y="997231"/>
            <a:ext cx="4574094" cy="5506616"/>
          </a:xfrm>
          <a:prstGeom prst="rect">
            <a:avLst/>
          </a:prstGeom>
        </p:spPr>
      </p:pic>
      <p:sp>
        <p:nvSpPr>
          <p:cNvPr id="10" name="TextBox 9"/>
          <p:cNvSpPr txBox="1"/>
          <p:nvPr/>
        </p:nvSpPr>
        <p:spPr>
          <a:xfrm>
            <a:off x="9819409" y="2763982"/>
            <a:ext cx="1911101"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Singh et al. (2016)</a:t>
            </a:r>
          </a:p>
          <a:p>
            <a:r>
              <a:rPr lang="en-US" dirty="0" smtClean="0"/>
              <a:t>Climate Dynamics</a:t>
            </a:r>
            <a:endParaRPr lang="en-IN" dirty="0"/>
          </a:p>
        </p:txBody>
      </p:sp>
    </p:spTree>
    <p:extLst>
      <p:ext uri="{BB962C8B-B14F-4D97-AF65-F5344CB8AC3E}">
        <p14:creationId xmlns:p14="http://schemas.microsoft.com/office/powerpoint/2010/main" val="4021120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0"/>
            <a:ext cx="10364451" cy="852055"/>
          </a:xfrm>
        </p:spPr>
        <p:txBody>
          <a:bodyPr/>
          <a:lstStyle/>
          <a:p>
            <a:r>
              <a:rPr lang="en-US" dirty="0" smtClean="0"/>
              <a:t>What about statistical downscaling?</a:t>
            </a:r>
            <a:endParaRPr lang="en-IN" dirty="0"/>
          </a:p>
        </p:txBody>
      </p:sp>
      <p:sp>
        <p:nvSpPr>
          <p:cNvPr id="3" name="Content Placeholder 2"/>
          <p:cNvSpPr>
            <a:spLocks noGrp="1"/>
          </p:cNvSpPr>
          <p:nvPr>
            <p:ph sz="quarter" idx="13"/>
          </p:nvPr>
        </p:nvSpPr>
        <p:spPr>
          <a:xfrm>
            <a:off x="664392" y="852055"/>
            <a:ext cx="10363826" cy="3424107"/>
          </a:xfrm>
        </p:spPr>
        <p:txBody>
          <a:bodyPr>
            <a:normAutofit/>
          </a:bodyPr>
          <a:lstStyle/>
          <a:p>
            <a:pPr marL="0" indent="0">
              <a:buNone/>
            </a:pPr>
            <a:r>
              <a:rPr lang="en-US" sz="2800" u="sng" dirty="0" smtClean="0"/>
              <a:t> Standard Approach</a:t>
            </a:r>
            <a:endParaRPr lang="en-IN" sz="2800" u="sng" dirty="0"/>
          </a:p>
        </p:txBody>
      </p:sp>
      <p:grpSp>
        <p:nvGrpSpPr>
          <p:cNvPr id="6" name="Group 5"/>
          <p:cNvGrpSpPr/>
          <p:nvPr/>
        </p:nvGrpSpPr>
        <p:grpSpPr>
          <a:xfrm>
            <a:off x="1071538" y="2202770"/>
            <a:ext cx="7929618" cy="2664000"/>
            <a:chOff x="1071538" y="642918"/>
            <a:chExt cx="7929618" cy="2664000"/>
          </a:xfrm>
        </p:grpSpPr>
        <p:sp>
          <p:nvSpPr>
            <p:cNvPr id="7" name="Rounded Rectangle 6"/>
            <p:cNvSpPr>
              <a:spLocks noChangeAspect="1"/>
            </p:cNvSpPr>
            <p:nvPr/>
          </p:nvSpPr>
          <p:spPr>
            <a:xfrm>
              <a:off x="1071538" y="642918"/>
              <a:ext cx="1736971" cy="302727"/>
            </a:xfrm>
            <a:prstGeom prst="roundRect">
              <a:avLst/>
            </a:prstGeom>
            <a:ln/>
          </p:spPr>
          <p:style>
            <a:lnRef idx="2">
              <a:schemeClr val="dk1"/>
            </a:lnRef>
            <a:fillRef idx="1">
              <a:schemeClr val="lt1"/>
            </a:fillRef>
            <a:effectRef idx="0">
              <a:schemeClr val="dk1"/>
            </a:effectRef>
            <a:fontRef idx="minor">
              <a:schemeClr val="dk1"/>
            </a:fontRef>
          </p:style>
          <p:txBody>
            <a:bodyPr lIns="91426" tIns="45714" rIns="91426" bIns="45714" rtlCol="0" anchor="ctr"/>
            <a:lstStyle/>
            <a:p>
              <a:pPr algn="ctr"/>
              <a:r>
                <a:rPr lang="en-US" dirty="0" smtClean="0">
                  <a:latin typeface="Times New Roman" pitchFamily="18" charset="0"/>
                  <a:cs typeface="Times New Roman" pitchFamily="18" charset="0"/>
                </a:rPr>
                <a:t>Predictor 1</a:t>
              </a:r>
              <a:endParaRPr lang="en-IN" dirty="0">
                <a:latin typeface="Times New Roman" pitchFamily="18" charset="0"/>
                <a:cs typeface="Times New Roman" pitchFamily="18" charset="0"/>
              </a:endParaRPr>
            </a:p>
          </p:txBody>
        </p:sp>
        <p:sp>
          <p:nvSpPr>
            <p:cNvPr id="8" name="Rounded Rectangle 7"/>
            <p:cNvSpPr>
              <a:spLocks noChangeAspect="1"/>
            </p:cNvSpPr>
            <p:nvPr/>
          </p:nvSpPr>
          <p:spPr>
            <a:xfrm>
              <a:off x="1071538" y="1006191"/>
              <a:ext cx="1736971" cy="302727"/>
            </a:xfrm>
            <a:prstGeom prst="roundRect">
              <a:avLst/>
            </a:prstGeom>
            <a:ln/>
          </p:spPr>
          <p:style>
            <a:lnRef idx="2">
              <a:schemeClr val="dk1"/>
            </a:lnRef>
            <a:fillRef idx="1">
              <a:schemeClr val="lt1"/>
            </a:fillRef>
            <a:effectRef idx="0">
              <a:schemeClr val="dk1"/>
            </a:effectRef>
            <a:fontRef idx="minor">
              <a:schemeClr val="dk1"/>
            </a:fontRef>
          </p:style>
          <p:txBody>
            <a:bodyPr lIns="91426" tIns="45714" rIns="91426" bIns="45714" rtlCol="0" anchor="ctr"/>
            <a:lstStyle/>
            <a:p>
              <a:pPr algn="ctr"/>
              <a:r>
                <a:rPr lang="en-US" dirty="0" smtClean="0">
                  <a:latin typeface="Times New Roman" pitchFamily="18" charset="0"/>
                  <a:cs typeface="Times New Roman" pitchFamily="18" charset="0"/>
                </a:rPr>
                <a:t>Predictor 2</a:t>
              </a:r>
              <a:endParaRPr lang="en-IN" dirty="0" smtClean="0">
                <a:latin typeface="Times New Roman" pitchFamily="18" charset="0"/>
                <a:cs typeface="Times New Roman" pitchFamily="18" charset="0"/>
              </a:endParaRPr>
            </a:p>
          </p:txBody>
        </p:sp>
        <p:sp>
          <p:nvSpPr>
            <p:cNvPr id="9" name="Rounded Rectangle 8"/>
            <p:cNvSpPr>
              <a:spLocks noChangeAspect="1"/>
            </p:cNvSpPr>
            <p:nvPr/>
          </p:nvSpPr>
          <p:spPr>
            <a:xfrm>
              <a:off x="1071538" y="1369463"/>
              <a:ext cx="1736971" cy="302727"/>
            </a:xfrm>
            <a:prstGeom prst="roundRect">
              <a:avLst/>
            </a:prstGeom>
            <a:ln/>
          </p:spPr>
          <p:style>
            <a:lnRef idx="2">
              <a:schemeClr val="dk1"/>
            </a:lnRef>
            <a:fillRef idx="1">
              <a:schemeClr val="lt1"/>
            </a:fillRef>
            <a:effectRef idx="0">
              <a:schemeClr val="dk1"/>
            </a:effectRef>
            <a:fontRef idx="minor">
              <a:schemeClr val="dk1"/>
            </a:fontRef>
          </p:style>
          <p:txBody>
            <a:bodyPr lIns="91426" tIns="45714" rIns="91426" bIns="45714" rtlCol="0" anchor="ctr"/>
            <a:lstStyle/>
            <a:p>
              <a:pPr algn="ctr"/>
              <a:r>
                <a:rPr lang="en-US" dirty="0" smtClean="0">
                  <a:latin typeface="Times New Roman" pitchFamily="18" charset="0"/>
                  <a:cs typeface="Times New Roman" pitchFamily="18" charset="0"/>
                </a:rPr>
                <a:t>Predictor 3</a:t>
              </a:r>
              <a:endParaRPr lang="en-IN" dirty="0" smtClean="0">
                <a:latin typeface="Times New Roman" pitchFamily="18" charset="0"/>
                <a:cs typeface="Times New Roman" pitchFamily="18" charset="0"/>
              </a:endParaRPr>
            </a:p>
          </p:txBody>
        </p:sp>
        <p:sp>
          <p:nvSpPr>
            <p:cNvPr id="10" name="Rounded Rectangle 9"/>
            <p:cNvSpPr>
              <a:spLocks noChangeAspect="1"/>
            </p:cNvSpPr>
            <p:nvPr/>
          </p:nvSpPr>
          <p:spPr>
            <a:xfrm>
              <a:off x="1071538" y="1793282"/>
              <a:ext cx="1736971" cy="302727"/>
            </a:xfrm>
            <a:prstGeom prst="roundRect">
              <a:avLst/>
            </a:prstGeom>
            <a:ln/>
          </p:spPr>
          <p:style>
            <a:lnRef idx="2">
              <a:schemeClr val="dk1"/>
            </a:lnRef>
            <a:fillRef idx="1">
              <a:schemeClr val="lt1"/>
            </a:fillRef>
            <a:effectRef idx="0">
              <a:schemeClr val="dk1"/>
            </a:effectRef>
            <a:fontRef idx="minor">
              <a:schemeClr val="dk1"/>
            </a:fontRef>
          </p:style>
          <p:txBody>
            <a:bodyPr lIns="91426" tIns="45714" rIns="91426" bIns="45714" rtlCol="0" anchor="ctr"/>
            <a:lstStyle/>
            <a:p>
              <a:pPr algn="ctr"/>
              <a:r>
                <a:rPr lang="en-US" dirty="0" smtClean="0">
                  <a:latin typeface="Times New Roman" pitchFamily="18" charset="0"/>
                  <a:cs typeface="Times New Roman" pitchFamily="18" charset="0"/>
                </a:rPr>
                <a:t>Predictor 4</a:t>
              </a:r>
              <a:endParaRPr lang="en-IN" dirty="0" smtClean="0">
                <a:latin typeface="Times New Roman" pitchFamily="18" charset="0"/>
                <a:cs typeface="Times New Roman" pitchFamily="18" charset="0"/>
              </a:endParaRPr>
            </a:p>
          </p:txBody>
        </p:sp>
        <p:sp>
          <p:nvSpPr>
            <p:cNvPr id="11" name="Rounded Rectangle 10"/>
            <p:cNvSpPr>
              <a:spLocks noChangeAspect="1"/>
            </p:cNvSpPr>
            <p:nvPr/>
          </p:nvSpPr>
          <p:spPr>
            <a:xfrm>
              <a:off x="1071538" y="3004191"/>
              <a:ext cx="1736971" cy="302727"/>
            </a:xfrm>
            <a:prstGeom prst="roundRect">
              <a:avLst/>
            </a:prstGeom>
            <a:ln/>
          </p:spPr>
          <p:style>
            <a:lnRef idx="2">
              <a:schemeClr val="dk1"/>
            </a:lnRef>
            <a:fillRef idx="1">
              <a:schemeClr val="lt1"/>
            </a:fillRef>
            <a:effectRef idx="0">
              <a:schemeClr val="dk1"/>
            </a:effectRef>
            <a:fontRef idx="minor">
              <a:schemeClr val="dk1"/>
            </a:fontRef>
          </p:style>
          <p:txBody>
            <a:bodyPr lIns="91426" tIns="45714" rIns="91426" bIns="45714" rtlCol="0" anchor="ctr"/>
            <a:lstStyle/>
            <a:p>
              <a:pPr algn="ctr"/>
              <a:r>
                <a:rPr lang="en-US" dirty="0" smtClean="0">
                  <a:latin typeface="Times New Roman" pitchFamily="18" charset="0"/>
                  <a:cs typeface="Times New Roman" pitchFamily="18" charset="0"/>
                </a:rPr>
                <a:t>Predictor n</a:t>
              </a:r>
              <a:endParaRPr lang="en-IN" dirty="0" smtClean="0">
                <a:latin typeface="Times New Roman" pitchFamily="18" charset="0"/>
                <a:cs typeface="Times New Roman" pitchFamily="18" charset="0"/>
              </a:endParaRPr>
            </a:p>
          </p:txBody>
        </p:sp>
        <p:sp>
          <p:nvSpPr>
            <p:cNvPr id="12" name="Oval 11"/>
            <p:cNvSpPr>
              <a:spLocks noChangeAspect="1"/>
            </p:cNvSpPr>
            <p:nvPr/>
          </p:nvSpPr>
          <p:spPr>
            <a:xfrm>
              <a:off x="1902266" y="2277648"/>
              <a:ext cx="48332" cy="38748"/>
            </a:xfrm>
            <a:prstGeom prst="ellipse">
              <a:avLst/>
            </a:prstGeom>
            <a:ln/>
          </p:spPr>
          <p:style>
            <a:lnRef idx="2">
              <a:schemeClr val="dk1"/>
            </a:lnRef>
            <a:fillRef idx="1">
              <a:schemeClr val="lt1"/>
            </a:fillRef>
            <a:effectRef idx="0">
              <a:schemeClr val="dk1"/>
            </a:effectRef>
            <a:fontRef idx="minor">
              <a:schemeClr val="dk1"/>
            </a:fontRef>
          </p:style>
          <p:txBody>
            <a:bodyPr lIns="91426" tIns="45714" rIns="91426" bIns="45714" rtlCol="0" anchor="ctr"/>
            <a:lstStyle/>
            <a:p>
              <a:pPr algn="ctr"/>
              <a:endParaRPr lang="en-IN"/>
            </a:p>
          </p:txBody>
        </p:sp>
        <p:sp>
          <p:nvSpPr>
            <p:cNvPr id="13" name="Oval 12"/>
            <p:cNvSpPr>
              <a:spLocks noChangeAspect="1"/>
            </p:cNvSpPr>
            <p:nvPr/>
          </p:nvSpPr>
          <p:spPr>
            <a:xfrm>
              <a:off x="1902266" y="2541628"/>
              <a:ext cx="48332" cy="38748"/>
            </a:xfrm>
            <a:prstGeom prst="ellipse">
              <a:avLst/>
            </a:prstGeom>
            <a:ln/>
          </p:spPr>
          <p:style>
            <a:lnRef idx="2">
              <a:schemeClr val="dk1"/>
            </a:lnRef>
            <a:fillRef idx="1">
              <a:schemeClr val="lt1"/>
            </a:fillRef>
            <a:effectRef idx="0">
              <a:schemeClr val="dk1"/>
            </a:effectRef>
            <a:fontRef idx="minor">
              <a:schemeClr val="dk1"/>
            </a:fontRef>
          </p:style>
          <p:txBody>
            <a:bodyPr lIns="91426" tIns="45714" rIns="91426" bIns="45714" rtlCol="0" anchor="ctr"/>
            <a:lstStyle/>
            <a:p>
              <a:pPr algn="ctr"/>
              <a:endParaRPr lang="en-IN"/>
            </a:p>
          </p:txBody>
        </p:sp>
        <p:sp>
          <p:nvSpPr>
            <p:cNvPr id="14" name="Oval 13"/>
            <p:cNvSpPr>
              <a:spLocks noChangeAspect="1"/>
            </p:cNvSpPr>
            <p:nvPr/>
          </p:nvSpPr>
          <p:spPr>
            <a:xfrm>
              <a:off x="1902266" y="2406811"/>
              <a:ext cx="48332" cy="38748"/>
            </a:xfrm>
            <a:prstGeom prst="ellipse">
              <a:avLst/>
            </a:prstGeom>
            <a:ln/>
          </p:spPr>
          <p:style>
            <a:lnRef idx="2">
              <a:schemeClr val="dk1"/>
            </a:lnRef>
            <a:fillRef idx="1">
              <a:schemeClr val="lt1"/>
            </a:fillRef>
            <a:effectRef idx="0">
              <a:schemeClr val="dk1"/>
            </a:effectRef>
            <a:fontRef idx="minor">
              <a:schemeClr val="dk1"/>
            </a:fontRef>
          </p:style>
          <p:txBody>
            <a:bodyPr lIns="91426" tIns="45714" rIns="91426" bIns="45714" rtlCol="0" anchor="ctr"/>
            <a:lstStyle/>
            <a:p>
              <a:pPr algn="ctr"/>
              <a:endParaRPr lang="en-IN"/>
            </a:p>
          </p:txBody>
        </p:sp>
        <p:sp>
          <p:nvSpPr>
            <p:cNvPr id="15" name="Flowchart: Punched Tape 14"/>
            <p:cNvSpPr>
              <a:spLocks noChangeAspect="1"/>
            </p:cNvSpPr>
            <p:nvPr/>
          </p:nvSpPr>
          <p:spPr>
            <a:xfrm>
              <a:off x="3714755" y="1071546"/>
              <a:ext cx="2265615" cy="1500197"/>
            </a:xfrm>
            <a:prstGeom prst="flowChartPunchedTape">
              <a:avLst/>
            </a:prstGeom>
            <a:ln/>
          </p:spPr>
          <p:style>
            <a:lnRef idx="1">
              <a:schemeClr val="accent2"/>
            </a:lnRef>
            <a:fillRef idx="2">
              <a:schemeClr val="accent2"/>
            </a:fillRef>
            <a:effectRef idx="1">
              <a:schemeClr val="accent2"/>
            </a:effectRef>
            <a:fontRef idx="minor">
              <a:schemeClr val="dk1"/>
            </a:fontRef>
          </p:style>
          <p:txBody>
            <a:bodyPr lIns="91426" tIns="45714" rIns="91426" bIns="45714" rtlCol="0" anchor="ctr"/>
            <a:lstStyle/>
            <a:p>
              <a:pPr algn="ctr"/>
              <a:r>
                <a:rPr lang="en-US" sz="2800" dirty="0" smtClean="0">
                  <a:latin typeface="Times New Roman" pitchFamily="18" charset="0"/>
                  <a:cs typeface="Times New Roman" pitchFamily="18" charset="0"/>
                </a:rPr>
                <a:t>Statistical Relationship</a:t>
              </a:r>
              <a:endParaRPr lang="en-IN" sz="2800" dirty="0" smtClean="0">
                <a:latin typeface="Times New Roman" pitchFamily="18" charset="0"/>
                <a:cs typeface="Times New Roman" pitchFamily="18" charset="0"/>
              </a:endParaRPr>
            </a:p>
          </p:txBody>
        </p:sp>
        <p:sp>
          <p:nvSpPr>
            <p:cNvPr id="16" name="Rounded Rectangle 15"/>
            <p:cNvSpPr>
              <a:spLocks noChangeAspect="1"/>
            </p:cNvSpPr>
            <p:nvPr/>
          </p:nvSpPr>
          <p:spPr>
            <a:xfrm>
              <a:off x="6433493" y="1672191"/>
              <a:ext cx="1736971" cy="302727"/>
            </a:xfrm>
            <a:prstGeom prst="roundRect">
              <a:avLst/>
            </a:prstGeom>
            <a:ln/>
          </p:spPr>
          <p:style>
            <a:lnRef idx="2">
              <a:schemeClr val="dk1"/>
            </a:lnRef>
            <a:fillRef idx="1">
              <a:schemeClr val="lt1"/>
            </a:fillRef>
            <a:effectRef idx="0">
              <a:schemeClr val="dk1"/>
            </a:effectRef>
            <a:fontRef idx="minor">
              <a:schemeClr val="dk1"/>
            </a:fontRef>
          </p:style>
          <p:txBody>
            <a:bodyPr lIns="91426" tIns="45714" rIns="91426" bIns="45714" rtlCol="0" anchor="ctr"/>
            <a:lstStyle/>
            <a:p>
              <a:pPr algn="ctr"/>
              <a:r>
                <a:rPr lang="en-US" dirty="0" smtClean="0">
                  <a:latin typeface="Times New Roman" pitchFamily="18" charset="0"/>
                  <a:cs typeface="Times New Roman" pitchFamily="18" charset="0"/>
                </a:rPr>
                <a:t>Predictand</a:t>
              </a:r>
              <a:endParaRPr lang="en-IN" dirty="0" smtClean="0">
                <a:latin typeface="Times New Roman" pitchFamily="18" charset="0"/>
                <a:cs typeface="Times New Roman" pitchFamily="18" charset="0"/>
              </a:endParaRPr>
            </a:p>
          </p:txBody>
        </p:sp>
        <p:cxnSp>
          <p:nvCxnSpPr>
            <p:cNvPr id="17" name="Straight Arrow Connector 16"/>
            <p:cNvCxnSpPr>
              <a:cxnSpLocks noChangeAspect="1"/>
              <a:stCxn id="7" idx="3"/>
              <a:endCxn id="15" idx="1"/>
            </p:cNvCxnSpPr>
            <p:nvPr/>
          </p:nvCxnSpPr>
          <p:spPr>
            <a:xfrm>
              <a:off x="2808509" y="794282"/>
              <a:ext cx="906246" cy="10273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cxnSpLocks noChangeAspect="1"/>
              <a:stCxn id="8" idx="3"/>
              <a:endCxn id="15" idx="1"/>
            </p:cNvCxnSpPr>
            <p:nvPr/>
          </p:nvCxnSpPr>
          <p:spPr>
            <a:xfrm>
              <a:off x="2808509" y="1157555"/>
              <a:ext cx="906246" cy="6640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a:cxnSpLocks noChangeAspect="1"/>
              <a:stCxn id="9" idx="3"/>
              <a:endCxn id="15" idx="1"/>
            </p:cNvCxnSpPr>
            <p:nvPr/>
          </p:nvCxnSpPr>
          <p:spPr>
            <a:xfrm>
              <a:off x="2808509" y="1520827"/>
              <a:ext cx="906246" cy="3008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a:cxnSpLocks noChangeAspect="1"/>
              <a:stCxn id="10" idx="3"/>
              <a:endCxn id="15" idx="1"/>
            </p:cNvCxnSpPr>
            <p:nvPr/>
          </p:nvCxnSpPr>
          <p:spPr>
            <a:xfrm flipV="1">
              <a:off x="2808509" y="1821645"/>
              <a:ext cx="906246" cy="12300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cxnSpLocks noChangeAspect="1"/>
              <a:stCxn id="11" idx="3"/>
              <a:endCxn id="15" idx="1"/>
            </p:cNvCxnSpPr>
            <p:nvPr/>
          </p:nvCxnSpPr>
          <p:spPr>
            <a:xfrm flipV="1">
              <a:off x="2808509" y="1821645"/>
              <a:ext cx="906246" cy="13339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a:cxnSpLocks noChangeAspect="1"/>
              <a:stCxn id="16" idx="1"/>
              <a:endCxn id="15" idx="3"/>
            </p:cNvCxnSpPr>
            <p:nvPr/>
          </p:nvCxnSpPr>
          <p:spPr>
            <a:xfrm rot="10800000">
              <a:off x="5980371" y="1821645"/>
              <a:ext cx="453123" cy="19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TextBox 22"/>
            <p:cNvSpPr txBox="1"/>
            <p:nvPr/>
          </p:nvSpPr>
          <p:spPr>
            <a:xfrm>
              <a:off x="5376172" y="2519827"/>
              <a:ext cx="3624984" cy="313013"/>
            </a:xfrm>
            <a:prstGeom prst="rect">
              <a:avLst/>
            </a:prstGeom>
          </p:spPr>
          <p:style>
            <a:lnRef idx="2">
              <a:schemeClr val="dk1"/>
            </a:lnRef>
            <a:fillRef idx="1">
              <a:schemeClr val="lt1"/>
            </a:fillRef>
            <a:effectRef idx="0">
              <a:schemeClr val="dk1"/>
            </a:effectRef>
            <a:fontRef idx="minor">
              <a:schemeClr val="dk1"/>
            </a:fontRef>
          </p:style>
          <p:txBody>
            <a:bodyPr wrap="square" lIns="91433" tIns="45717" rIns="91433" bIns="45717" rtlCol="0">
              <a:spAutoFit/>
            </a:bodyPr>
            <a:lstStyle/>
            <a:p>
              <a:r>
                <a:rPr lang="en-US" b="1" dirty="0" smtClean="0">
                  <a:latin typeface="Times New Roman" pitchFamily="18" charset="0"/>
                  <a:cs typeface="Times New Roman" pitchFamily="18" charset="0"/>
                </a:rPr>
                <a:t>Impact relevant climate variable</a:t>
              </a:r>
              <a:endParaRPr lang="en-IN" b="1" dirty="0">
                <a:latin typeface="Times New Roman" pitchFamily="18" charset="0"/>
                <a:cs typeface="Times New Roman" pitchFamily="18" charset="0"/>
              </a:endParaRPr>
            </a:p>
          </p:txBody>
        </p:sp>
        <p:sp>
          <p:nvSpPr>
            <p:cNvPr id="24" name="Up Arrow 23"/>
            <p:cNvSpPr/>
            <p:nvPr/>
          </p:nvSpPr>
          <p:spPr>
            <a:xfrm>
              <a:off x="7188699" y="2096010"/>
              <a:ext cx="302082" cy="363273"/>
            </a:xfrm>
            <a:prstGeom prst="upArrow">
              <a:avLst/>
            </a:prstGeom>
          </p:spPr>
          <p:style>
            <a:lnRef idx="1">
              <a:schemeClr val="accent2"/>
            </a:lnRef>
            <a:fillRef idx="2">
              <a:schemeClr val="accent2"/>
            </a:fillRef>
            <a:effectRef idx="1">
              <a:schemeClr val="accent2"/>
            </a:effectRef>
            <a:fontRef idx="minor">
              <a:schemeClr val="dk1"/>
            </a:fontRef>
          </p:style>
          <p:txBody>
            <a:bodyPr lIns="91433" tIns="45717" rIns="91433" bIns="45717" rtlCol="0" anchor="ctr"/>
            <a:lstStyle/>
            <a:p>
              <a:pPr algn="ctr"/>
              <a:endParaRPr lang="en-IN"/>
            </a:p>
          </p:txBody>
        </p:sp>
      </p:grpSp>
    </p:spTree>
    <p:extLst>
      <p:ext uri="{BB962C8B-B14F-4D97-AF65-F5344CB8AC3E}">
        <p14:creationId xmlns:p14="http://schemas.microsoft.com/office/powerpoint/2010/main" val="3287821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645" y="161317"/>
            <a:ext cx="10364451" cy="1596177"/>
          </a:xfrm>
        </p:spPr>
        <p:txBody>
          <a:bodyPr/>
          <a:lstStyle/>
          <a:p>
            <a:r>
              <a:rPr lang="en-IN" dirty="0" smtClean="0"/>
              <a:t>Our Approach</a:t>
            </a:r>
            <a:endParaRPr lang="en-IN" dirty="0"/>
          </a:p>
        </p:txBody>
      </p:sp>
      <p:pic>
        <p:nvPicPr>
          <p:cNvPr id="4" name="Picture 2"/>
          <p:cNvPicPr>
            <a:picLocks noChangeAspect="1" noChangeArrowheads="1"/>
          </p:cNvPicPr>
          <p:nvPr/>
        </p:nvPicPr>
        <p:blipFill>
          <a:blip r:embed="rId2" cstate="print"/>
          <a:srcRect/>
          <a:stretch>
            <a:fillRect/>
          </a:stretch>
        </p:blipFill>
        <p:spPr bwMode="auto">
          <a:xfrm>
            <a:off x="1206009" y="1402975"/>
            <a:ext cx="6858048" cy="4941829"/>
          </a:xfrm>
          <a:prstGeom prst="rect">
            <a:avLst/>
          </a:prstGeom>
          <a:noFill/>
          <a:ln w="9525">
            <a:noFill/>
            <a:miter lim="800000"/>
            <a:headEnd/>
            <a:tailEnd/>
          </a:ln>
          <a:effectLst/>
        </p:spPr>
      </p:pic>
      <p:sp>
        <p:nvSpPr>
          <p:cNvPr id="3" name="TextBox 2"/>
          <p:cNvSpPr txBox="1"/>
          <p:nvPr/>
        </p:nvSpPr>
        <p:spPr>
          <a:xfrm>
            <a:off x="8780929" y="2952092"/>
            <a:ext cx="319048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IN" dirty="0" smtClean="0"/>
              <a:t>Kannan and Ghosh (2013), WRR</a:t>
            </a:r>
            <a:endParaRPr lang="en-IN" dirty="0"/>
          </a:p>
        </p:txBody>
      </p:sp>
    </p:spTree>
    <p:extLst>
      <p:ext uri="{BB962C8B-B14F-4D97-AF65-F5344CB8AC3E}">
        <p14:creationId xmlns:p14="http://schemas.microsoft.com/office/powerpoint/2010/main" val="379572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33467" y="1000108"/>
            <a:ext cx="10800000" cy="58578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pic>
        <p:nvPicPr>
          <p:cNvPr id="2" name="Picture 2"/>
          <p:cNvPicPr>
            <a:picLocks noChangeAspect="1" noChangeArrowheads="1"/>
          </p:cNvPicPr>
          <p:nvPr/>
        </p:nvPicPr>
        <p:blipFill>
          <a:blip r:embed="rId3" cstate="print"/>
          <a:srcRect/>
          <a:stretch>
            <a:fillRect/>
          </a:stretch>
        </p:blipFill>
        <p:spPr bwMode="auto">
          <a:xfrm>
            <a:off x="1333467" y="1214423"/>
            <a:ext cx="3524276" cy="2262204"/>
          </a:xfrm>
          <a:prstGeom prst="rect">
            <a:avLst/>
          </a:prstGeom>
          <a:noFill/>
          <a:ln w="9525">
            <a:solidFill>
              <a:schemeClr val="tx1"/>
            </a:solidFill>
            <a:miter lim="800000"/>
            <a:headEnd/>
            <a:tailEnd/>
          </a:ln>
          <a:effectLst/>
        </p:spPr>
      </p:pic>
      <p:pic>
        <p:nvPicPr>
          <p:cNvPr id="3" name="Picture 3"/>
          <p:cNvPicPr>
            <a:picLocks noChangeAspect="1" noChangeArrowheads="1"/>
          </p:cNvPicPr>
          <p:nvPr/>
        </p:nvPicPr>
        <p:blipFill>
          <a:blip r:embed="rId4" cstate="print"/>
          <a:srcRect/>
          <a:stretch>
            <a:fillRect/>
          </a:stretch>
        </p:blipFill>
        <p:spPr bwMode="auto">
          <a:xfrm>
            <a:off x="4857747" y="1214422"/>
            <a:ext cx="3524275" cy="2260800"/>
          </a:xfrm>
          <a:prstGeom prst="rect">
            <a:avLst/>
          </a:prstGeom>
          <a:noFill/>
          <a:ln w="9525">
            <a:solidFill>
              <a:schemeClr val="tx1"/>
            </a:solidFill>
            <a:miter lim="800000"/>
            <a:headEnd/>
            <a:tailEnd/>
          </a:ln>
          <a:effectLst/>
        </p:spPr>
      </p:pic>
      <p:pic>
        <p:nvPicPr>
          <p:cNvPr id="5" name="Picture 5"/>
          <p:cNvPicPr>
            <a:picLocks noChangeAspect="1" noChangeArrowheads="1"/>
          </p:cNvPicPr>
          <p:nvPr/>
        </p:nvPicPr>
        <p:blipFill>
          <a:blip r:embed="rId5" cstate="print"/>
          <a:srcRect/>
          <a:stretch>
            <a:fillRect/>
          </a:stretch>
        </p:blipFill>
        <p:spPr bwMode="auto">
          <a:xfrm>
            <a:off x="1333467" y="4000508"/>
            <a:ext cx="3524276" cy="2201629"/>
          </a:xfrm>
          <a:prstGeom prst="rect">
            <a:avLst/>
          </a:prstGeom>
          <a:noFill/>
          <a:ln w="9525">
            <a:solidFill>
              <a:schemeClr val="tx1"/>
            </a:solidFill>
            <a:miter lim="800000"/>
            <a:headEnd/>
            <a:tailEnd/>
          </a:ln>
          <a:effectLst/>
        </p:spPr>
      </p:pic>
      <p:pic>
        <p:nvPicPr>
          <p:cNvPr id="6" name="Picture 6"/>
          <p:cNvPicPr>
            <a:picLocks noChangeAspect="1" noChangeArrowheads="1"/>
          </p:cNvPicPr>
          <p:nvPr/>
        </p:nvPicPr>
        <p:blipFill>
          <a:blip r:embed="rId6" cstate="print"/>
          <a:srcRect/>
          <a:stretch>
            <a:fillRect/>
          </a:stretch>
        </p:blipFill>
        <p:spPr bwMode="auto">
          <a:xfrm>
            <a:off x="4857741" y="4000504"/>
            <a:ext cx="3524276" cy="2181430"/>
          </a:xfrm>
          <a:prstGeom prst="rect">
            <a:avLst/>
          </a:prstGeom>
          <a:noFill/>
          <a:ln w="9525">
            <a:solidFill>
              <a:schemeClr val="tx1"/>
            </a:solidFill>
            <a:miter lim="800000"/>
            <a:headEnd/>
            <a:tailEnd/>
          </a:ln>
          <a:effectLst/>
        </p:spPr>
      </p:pic>
      <p:pic>
        <p:nvPicPr>
          <p:cNvPr id="1026" name="Picture 2"/>
          <p:cNvPicPr>
            <a:picLocks noChangeAspect="1" noChangeArrowheads="1"/>
          </p:cNvPicPr>
          <p:nvPr/>
        </p:nvPicPr>
        <p:blipFill>
          <a:blip r:embed="rId7" cstate="print"/>
          <a:srcRect/>
          <a:stretch>
            <a:fillRect/>
          </a:stretch>
        </p:blipFill>
        <p:spPr bwMode="auto">
          <a:xfrm>
            <a:off x="8382015" y="1214426"/>
            <a:ext cx="3524276" cy="2262205"/>
          </a:xfrm>
          <a:prstGeom prst="rect">
            <a:avLst/>
          </a:prstGeom>
          <a:noFill/>
          <a:ln w="9525">
            <a:solidFill>
              <a:schemeClr val="tx1"/>
            </a:solidFill>
            <a:miter lim="800000"/>
            <a:headEnd/>
            <a:tailEnd/>
          </a:ln>
          <a:effectLst/>
        </p:spPr>
      </p:pic>
      <p:pic>
        <p:nvPicPr>
          <p:cNvPr id="1027" name="Picture 3"/>
          <p:cNvPicPr>
            <a:picLocks noChangeAspect="1" noChangeArrowheads="1"/>
          </p:cNvPicPr>
          <p:nvPr/>
        </p:nvPicPr>
        <p:blipFill>
          <a:blip r:embed="rId8" cstate="print"/>
          <a:srcRect/>
          <a:stretch>
            <a:fillRect/>
          </a:stretch>
        </p:blipFill>
        <p:spPr bwMode="auto">
          <a:xfrm>
            <a:off x="8390419" y="4000504"/>
            <a:ext cx="3420621" cy="2181430"/>
          </a:xfrm>
          <a:prstGeom prst="rect">
            <a:avLst/>
          </a:prstGeom>
          <a:noFill/>
          <a:ln w="9525">
            <a:solidFill>
              <a:schemeClr val="tx1"/>
            </a:solidFill>
            <a:miter lim="800000"/>
            <a:headEnd/>
            <a:tailEnd/>
          </a:ln>
          <a:effectLst/>
        </p:spPr>
      </p:pic>
      <p:sp>
        <p:nvSpPr>
          <p:cNvPr id="18" name="Title 1"/>
          <p:cNvSpPr txBox="1">
            <a:spLocks/>
          </p:cNvSpPr>
          <p:nvPr/>
        </p:nvSpPr>
        <p:spPr>
          <a:xfrm>
            <a:off x="1333467" y="-24"/>
            <a:ext cx="10800000" cy="1000132"/>
          </a:xfrm>
          <a:prstGeom prst="rect">
            <a:avLst/>
          </a:prstGeom>
        </p:spPr>
        <p:style>
          <a:lnRef idx="2">
            <a:schemeClr val="dk1"/>
          </a:lnRef>
          <a:fillRef idx="1">
            <a:schemeClr val="lt1"/>
          </a:fillRef>
          <a:effectRef idx="0">
            <a:schemeClr val="dk1"/>
          </a:effectRef>
          <a:fontRef idx="minor">
            <a:schemeClr val="dk1"/>
          </a:fontRef>
        </p:style>
        <p:txBody>
          <a:bodyPr lIns="91426" tIns="45714" rIns="91426" bIns="45714" anchor="b">
            <a:noAutofit/>
          </a:bodyPr>
          <a:lstStyle/>
          <a:p>
            <a:pPr>
              <a:spcBef>
                <a:spcPct val="0"/>
              </a:spcBef>
              <a:defRPr/>
            </a:pPr>
            <a:r>
              <a:rPr lang="en-US" sz="2900" dirty="0" smtClean="0">
                <a:solidFill>
                  <a:schemeClr val="tx1"/>
                </a:solidFill>
                <a:effectLst>
                  <a:outerShdw blurRad="50000" dist="30000" dir="5400000" algn="tl" rotWithShape="0">
                    <a:srgbClr val="000000">
                      <a:alpha val="30000"/>
                    </a:srgbClr>
                  </a:outerShdw>
                </a:effectLst>
                <a:latin typeface="Times New Roman" pitchFamily="18" charset="0"/>
                <a:ea typeface="+mj-ea"/>
                <a:cs typeface="Times New Roman" pitchFamily="18" charset="0"/>
              </a:rPr>
              <a:t>Historic Period Simulations: Comparison of Statistical Properties (1971-2000)</a:t>
            </a:r>
          </a:p>
        </p:txBody>
      </p:sp>
      <p:sp>
        <p:nvSpPr>
          <p:cNvPr id="19" name="TextBox 18"/>
          <p:cNvSpPr txBox="1"/>
          <p:nvPr/>
        </p:nvSpPr>
        <p:spPr>
          <a:xfrm>
            <a:off x="1714470" y="3571879"/>
            <a:ext cx="3048021" cy="307777"/>
          </a:xfrm>
          <a:prstGeom prst="rect">
            <a:avLst/>
          </a:prstGeom>
        </p:spPr>
        <p:style>
          <a:lnRef idx="2">
            <a:schemeClr val="dk1"/>
          </a:lnRef>
          <a:fillRef idx="1">
            <a:schemeClr val="lt1"/>
          </a:fillRef>
          <a:effectRef idx="0">
            <a:schemeClr val="dk1"/>
          </a:effectRef>
          <a:fontRef idx="minor">
            <a:schemeClr val="dk1"/>
          </a:fontRef>
        </p:style>
        <p:txBody>
          <a:bodyPr wrap="square" lIns="91426" tIns="45714" rIns="91426" bIns="45714" rtlCol="0">
            <a:spAutoFit/>
          </a:bodyPr>
          <a:lstStyle/>
          <a:p>
            <a:r>
              <a:rPr lang="en-US" sz="1400" b="1" dirty="0" smtClean="0">
                <a:latin typeface="Times New Roman" pitchFamily="18" charset="0"/>
                <a:cs typeface="Times New Roman" pitchFamily="18" charset="0"/>
              </a:rPr>
              <a:t>Observed Mean rainfall</a:t>
            </a:r>
            <a:endParaRPr lang="en-IN" sz="1400" b="1" dirty="0">
              <a:latin typeface="Times New Roman" pitchFamily="18" charset="0"/>
              <a:cs typeface="Times New Roman" pitchFamily="18" charset="0"/>
            </a:endParaRPr>
          </a:p>
        </p:txBody>
      </p:sp>
      <p:sp>
        <p:nvSpPr>
          <p:cNvPr id="20" name="TextBox 19"/>
          <p:cNvSpPr txBox="1"/>
          <p:nvPr/>
        </p:nvSpPr>
        <p:spPr>
          <a:xfrm>
            <a:off x="5238744" y="3571879"/>
            <a:ext cx="3048021" cy="307777"/>
          </a:xfrm>
          <a:prstGeom prst="rect">
            <a:avLst/>
          </a:prstGeom>
        </p:spPr>
        <p:style>
          <a:lnRef idx="2">
            <a:schemeClr val="dk1"/>
          </a:lnRef>
          <a:fillRef idx="1">
            <a:schemeClr val="lt1"/>
          </a:fillRef>
          <a:effectRef idx="0">
            <a:schemeClr val="dk1"/>
          </a:effectRef>
          <a:fontRef idx="minor">
            <a:schemeClr val="dk1"/>
          </a:fontRef>
        </p:style>
        <p:txBody>
          <a:bodyPr wrap="square" lIns="91426" tIns="45714" rIns="91426" bIns="45714" rtlCol="0">
            <a:spAutoFit/>
          </a:bodyPr>
          <a:lstStyle/>
          <a:p>
            <a:r>
              <a:rPr lang="en-US" sz="1400" b="1" dirty="0" smtClean="0">
                <a:latin typeface="Times New Roman" pitchFamily="18" charset="0"/>
                <a:cs typeface="Times New Roman" pitchFamily="18" charset="0"/>
              </a:rPr>
              <a:t>Projected Mean rainfall</a:t>
            </a:r>
            <a:endParaRPr lang="en-IN" sz="1400" b="1" dirty="0">
              <a:latin typeface="Times New Roman" pitchFamily="18" charset="0"/>
              <a:cs typeface="Times New Roman" pitchFamily="18" charset="0"/>
            </a:endParaRPr>
          </a:p>
        </p:txBody>
      </p:sp>
      <p:sp>
        <p:nvSpPr>
          <p:cNvPr id="21" name="TextBox 20"/>
          <p:cNvSpPr txBox="1"/>
          <p:nvPr/>
        </p:nvSpPr>
        <p:spPr>
          <a:xfrm>
            <a:off x="8667768" y="3571878"/>
            <a:ext cx="3238523" cy="307764"/>
          </a:xfrm>
          <a:prstGeom prst="rect">
            <a:avLst/>
          </a:prstGeom>
        </p:spPr>
        <p:style>
          <a:lnRef idx="2">
            <a:schemeClr val="dk1"/>
          </a:lnRef>
          <a:fillRef idx="1">
            <a:schemeClr val="lt1"/>
          </a:fillRef>
          <a:effectRef idx="0">
            <a:schemeClr val="dk1"/>
          </a:effectRef>
          <a:fontRef idx="minor">
            <a:schemeClr val="dk1"/>
          </a:fontRef>
        </p:style>
        <p:txBody>
          <a:bodyPr wrap="square" lIns="91426" tIns="45714" rIns="91426" bIns="45714" rtlCol="0">
            <a:spAutoFit/>
          </a:bodyPr>
          <a:lstStyle/>
          <a:p>
            <a:r>
              <a:rPr lang="en-US" sz="1400" b="1" dirty="0" smtClean="0">
                <a:latin typeface="Times New Roman" pitchFamily="18" charset="0"/>
                <a:cs typeface="Times New Roman" pitchFamily="18" charset="0"/>
              </a:rPr>
              <a:t>Difference in mean (mm/day)</a:t>
            </a:r>
            <a:endParaRPr lang="en-IN" sz="1400" b="1" dirty="0">
              <a:latin typeface="Times New Roman" pitchFamily="18" charset="0"/>
              <a:cs typeface="Times New Roman" pitchFamily="18" charset="0"/>
            </a:endParaRPr>
          </a:p>
        </p:txBody>
      </p:sp>
      <p:sp>
        <p:nvSpPr>
          <p:cNvPr id="22" name="TextBox 21"/>
          <p:cNvSpPr txBox="1"/>
          <p:nvPr/>
        </p:nvSpPr>
        <p:spPr>
          <a:xfrm>
            <a:off x="1714470" y="6286520"/>
            <a:ext cx="3048021" cy="307764"/>
          </a:xfrm>
          <a:prstGeom prst="rect">
            <a:avLst/>
          </a:prstGeom>
        </p:spPr>
        <p:style>
          <a:lnRef idx="2">
            <a:schemeClr val="dk1"/>
          </a:lnRef>
          <a:fillRef idx="1">
            <a:schemeClr val="lt1"/>
          </a:fillRef>
          <a:effectRef idx="0">
            <a:schemeClr val="dk1"/>
          </a:effectRef>
          <a:fontRef idx="minor">
            <a:schemeClr val="dk1"/>
          </a:fontRef>
        </p:style>
        <p:txBody>
          <a:bodyPr wrap="square" lIns="91426" tIns="45714" rIns="91426" bIns="45714" rtlCol="0">
            <a:spAutoFit/>
          </a:bodyPr>
          <a:lstStyle/>
          <a:p>
            <a:r>
              <a:rPr lang="en-US" sz="1400" b="1" dirty="0" smtClean="0">
                <a:latin typeface="Times New Roman" pitchFamily="18" charset="0"/>
                <a:cs typeface="Times New Roman" pitchFamily="18" charset="0"/>
              </a:rPr>
              <a:t>Observed rainfall standard deviation</a:t>
            </a:r>
            <a:endParaRPr lang="en-IN" sz="1400" b="1" dirty="0">
              <a:latin typeface="Times New Roman" pitchFamily="18" charset="0"/>
              <a:cs typeface="Times New Roman" pitchFamily="18" charset="0"/>
            </a:endParaRPr>
          </a:p>
        </p:txBody>
      </p:sp>
      <p:sp>
        <p:nvSpPr>
          <p:cNvPr id="23" name="TextBox 22"/>
          <p:cNvSpPr txBox="1"/>
          <p:nvPr/>
        </p:nvSpPr>
        <p:spPr>
          <a:xfrm>
            <a:off x="5238744" y="6286520"/>
            <a:ext cx="3048021" cy="523208"/>
          </a:xfrm>
          <a:prstGeom prst="rect">
            <a:avLst/>
          </a:prstGeom>
        </p:spPr>
        <p:style>
          <a:lnRef idx="2">
            <a:schemeClr val="dk1"/>
          </a:lnRef>
          <a:fillRef idx="1">
            <a:schemeClr val="lt1"/>
          </a:fillRef>
          <a:effectRef idx="0">
            <a:schemeClr val="dk1"/>
          </a:effectRef>
          <a:fontRef idx="minor">
            <a:schemeClr val="dk1"/>
          </a:fontRef>
        </p:style>
        <p:txBody>
          <a:bodyPr wrap="square" lIns="91426" tIns="45714" rIns="91426" bIns="45714" rtlCol="0">
            <a:spAutoFit/>
          </a:bodyPr>
          <a:lstStyle/>
          <a:p>
            <a:r>
              <a:rPr lang="en-US" sz="1400" b="1" dirty="0" smtClean="0">
                <a:latin typeface="Times New Roman" pitchFamily="18" charset="0"/>
                <a:cs typeface="Times New Roman" pitchFamily="18" charset="0"/>
              </a:rPr>
              <a:t>Observed rainfall standard </a:t>
            </a:r>
          </a:p>
          <a:p>
            <a:r>
              <a:rPr lang="en-US" sz="1400" b="1" dirty="0" smtClean="0">
                <a:latin typeface="Times New Roman" pitchFamily="18" charset="0"/>
                <a:cs typeface="Times New Roman" pitchFamily="18" charset="0"/>
              </a:rPr>
              <a:t>deviation</a:t>
            </a:r>
            <a:endParaRPr lang="en-IN" sz="1400" b="1" dirty="0">
              <a:latin typeface="Times New Roman" pitchFamily="18" charset="0"/>
              <a:cs typeface="Times New Roman" pitchFamily="18" charset="0"/>
            </a:endParaRPr>
          </a:p>
        </p:txBody>
      </p:sp>
      <p:sp>
        <p:nvSpPr>
          <p:cNvPr id="24" name="TextBox 23"/>
          <p:cNvSpPr txBox="1"/>
          <p:nvPr/>
        </p:nvSpPr>
        <p:spPr>
          <a:xfrm>
            <a:off x="8667768" y="6286521"/>
            <a:ext cx="3143272" cy="523208"/>
          </a:xfrm>
          <a:prstGeom prst="rect">
            <a:avLst/>
          </a:prstGeom>
        </p:spPr>
        <p:style>
          <a:lnRef idx="2">
            <a:schemeClr val="dk1"/>
          </a:lnRef>
          <a:fillRef idx="1">
            <a:schemeClr val="lt1"/>
          </a:fillRef>
          <a:effectRef idx="0">
            <a:schemeClr val="dk1"/>
          </a:effectRef>
          <a:fontRef idx="minor">
            <a:schemeClr val="dk1"/>
          </a:fontRef>
        </p:style>
        <p:txBody>
          <a:bodyPr wrap="square" lIns="91426" tIns="45714" rIns="91426" bIns="45714" rtlCol="0">
            <a:spAutoFit/>
          </a:bodyPr>
          <a:lstStyle/>
          <a:p>
            <a:r>
              <a:rPr lang="en-US" sz="1400" b="1" dirty="0" smtClean="0">
                <a:latin typeface="Times New Roman" pitchFamily="18" charset="0"/>
                <a:cs typeface="Times New Roman" pitchFamily="18" charset="0"/>
              </a:rPr>
              <a:t>Difference in standard deviation (mm/day)</a:t>
            </a:r>
            <a:endParaRPr lang="en-IN" sz="1400" b="1" dirty="0">
              <a:latin typeface="Times New Roman" pitchFamily="18" charset="0"/>
              <a:cs typeface="Times New Roman" pitchFamily="18" charset="0"/>
            </a:endParaRPr>
          </a:p>
        </p:txBody>
      </p:sp>
      <p:sp>
        <p:nvSpPr>
          <p:cNvPr id="17" name="TextBox 16"/>
          <p:cNvSpPr txBox="1"/>
          <p:nvPr/>
        </p:nvSpPr>
        <p:spPr>
          <a:xfrm>
            <a:off x="285709" y="6215083"/>
            <a:ext cx="666755"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13</a:t>
            </a:r>
            <a:endParaRPr lang="en-IN" sz="2400" b="1" dirty="0">
              <a:latin typeface="Times New Roman" pitchFamily="18" charset="0"/>
              <a:cs typeface="Times New Roman" pitchFamily="18" charset="0"/>
            </a:endParaRPr>
          </a:p>
        </p:txBody>
      </p:sp>
      <p:sp>
        <p:nvSpPr>
          <p:cNvPr id="4" name="TextBox 3"/>
          <p:cNvSpPr txBox="1"/>
          <p:nvPr/>
        </p:nvSpPr>
        <p:spPr>
          <a:xfrm>
            <a:off x="36234" y="3949229"/>
            <a:ext cx="1165704"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IN" dirty="0" smtClean="0"/>
              <a:t>Salvi et al.</a:t>
            </a:r>
          </a:p>
          <a:p>
            <a:r>
              <a:rPr lang="en-IN" dirty="0" smtClean="0"/>
              <a:t>(2013)</a:t>
            </a:r>
          </a:p>
          <a:p>
            <a:r>
              <a:rPr lang="en-IN" dirty="0" smtClean="0"/>
              <a:t>JGR</a:t>
            </a:r>
            <a:endParaRPr lang="en-IN" dirty="0"/>
          </a:p>
        </p:txBody>
      </p:sp>
    </p:spTree>
    <p:extLst>
      <p:ext uri="{BB962C8B-B14F-4D97-AF65-F5344CB8AC3E}">
        <p14:creationId xmlns:p14="http://schemas.microsoft.com/office/powerpoint/2010/main" val="2246161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333467" y="571480"/>
            <a:ext cx="10800000" cy="62865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pic>
        <p:nvPicPr>
          <p:cNvPr id="1026" name="Picture 2"/>
          <p:cNvPicPr>
            <a:picLocks noChangeAspect="1" noChangeArrowheads="1"/>
          </p:cNvPicPr>
          <p:nvPr/>
        </p:nvPicPr>
        <p:blipFill>
          <a:blip r:embed="rId3" cstate="print"/>
          <a:srcRect/>
          <a:stretch>
            <a:fillRect/>
          </a:stretch>
        </p:blipFill>
        <p:spPr bwMode="auto">
          <a:xfrm>
            <a:off x="1416061" y="664827"/>
            <a:ext cx="3225783" cy="1957817"/>
          </a:xfrm>
          <a:prstGeom prst="rect">
            <a:avLst/>
          </a:prstGeom>
          <a:noFill/>
          <a:ln w="9525">
            <a:solidFill>
              <a:schemeClr val="tx1"/>
            </a:solidFill>
            <a:miter lim="800000"/>
            <a:headEnd/>
            <a:tailEnd/>
          </a:ln>
          <a:effectLst/>
        </p:spPr>
      </p:pic>
      <p:pic>
        <p:nvPicPr>
          <p:cNvPr id="1027" name="Picture 3"/>
          <p:cNvPicPr>
            <a:picLocks noChangeArrowheads="1"/>
          </p:cNvPicPr>
          <p:nvPr/>
        </p:nvPicPr>
        <p:blipFill>
          <a:blip r:embed="rId4"/>
          <a:srcRect/>
          <a:stretch>
            <a:fillRect/>
          </a:stretch>
        </p:blipFill>
        <p:spPr bwMode="auto">
          <a:xfrm>
            <a:off x="4965915" y="650072"/>
            <a:ext cx="3225600" cy="1958400"/>
          </a:xfrm>
          <a:prstGeom prst="rect">
            <a:avLst/>
          </a:prstGeom>
          <a:noFill/>
          <a:ln w="9525">
            <a:solidFill>
              <a:schemeClr val="tx1"/>
            </a:solidFill>
            <a:miter lim="800000"/>
            <a:headEnd/>
            <a:tailEnd/>
          </a:ln>
          <a:effectLst/>
        </p:spPr>
      </p:pic>
      <p:pic>
        <p:nvPicPr>
          <p:cNvPr id="1028" name="Picture 4"/>
          <p:cNvPicPr>
            <a:picLocks noChangeArrowheads="1"/>
          </p:cNvPicPr>
          <p:nvPr/>
        </p:nvPicPr>
        <p:blipFill>
          <a:blip r:embed="rId5"/>
          <a:srcRect/>
          <a:stretch>
            <a:fillRect/>
          </a:stretch>
        </p:blipFill>
        <p:spPr bwMode="auto">
          <a:xfrm>
            <a:off x="8559856" y="642918"/>
            <a:ext cx="3225600" cy="1958400"/>
          </a:xfrm>
          <a:prstGeom prst="rect">
            <a:avLst/>
          </a:prstGeom>
          <a:noFill/>
          <a:ln w="9525">
            <a:solidFill>
              <a:schemeClr val="tx1"/>
            </a:solidFill>
            <a:miter lim="800000"/>
            <a:headEnd/>
            <a:tailEnd/>
          </a:ln>
          <a:effectLst/>
        </p:spPr>
      </p:pic>
      <p:pic>
        <p:nvPicPr>
          <p:cNvPr id="1029" name="Picture 5"/>
          <p:cNvPicPr>
            <a:picLocks noChangeArrowheads="1"/>
          </p:cNvPicPr>
          <p:nvPr/>
        </p:nvPicPr>
        <p:blipFill>
          <a:blip r:embed="rId6"/>
          <a:srcRect/>
          <a:stretch>
            <a:fillRect/>
          </a:stretch>
        </p:blipFill>
        <p:spPr bwMode="auto">
          <a:xfrm>
            <a:off x="1416060" y="2714624"/>
            <a:ext cx="3225600" cy="1958400"/>
          </a:xfrm>
          <a:prstGeom prst="rect">
            <a:avLst/>
          </a:prstGeom>
          <a:noFill/>
          <a:ln w="9525">
            <a:solidFill>
              <a:schemeClr val="tx1"/>
            </a:solidFill>
            <a:miter lim="800000"/>
            <a:headEnd/>
            <a:tailEnd/>
          </a:ln>
          <a:effectLst/>
        </p:spPr>
      </p:pic>
      <p:pic>
        <p:nvPicPr>
          <p:cNvPr id="1030" name="Picture 6"/>
          <p:cNvPicPr>
            <a:picLocks noChangeArrowheads="1"/>
          </p:cNvPicPr>
          <p:nvPr/>
        </p:nvPicPr>
        <p:blipFill>
          <a:blip r:embed="rId7"/>
          <a:srcRect/>
          <a:stretch>
            <a:fillRect/>
          </a:stretch>
        </p:blipFill>
        <p:spPr bwMode="auto">
          <a:xfrm>
            <a:off x="4965915" y="2714620"/>
            <a:ext cx="3225600" cy="1958400"/>
          </a:xfrm>
          <a:prstGeom prst="rect">
            <a:avLst/>
          </a:prstGeom>
          <a:noFill/>
          <a:ln w="9525">
            <a:solidFill>
              <a:schemeClr val="tx1"/>
            </a:solidFill>
            <a:miter lim="800000"/>
            <a:headEnd/>
            <a:tailEnd/>
          </a:ln>
          <a:effectLst/>
        </p:spPr>
      </p:pic>
      <p:pic>
        <p:nvPicPr>
          <p:cNvPr id="1031" name="Picture 7"/>
          <p:cNvPicPr>
            <a:picLocks noChangeArrowheads="1"/>
          </p:cNvPicPr>
          <p:nvPr/>
        </p:nvPicPr>
        <p:blipFill>
          <a:blip r:embed="rId8"/>
          <a:srcRect/>
          <a:stretch>
            <a:fillRect/>
          </a:stretch>
        </p:blipFill>
        <p:spPr bwMode="auto">
          <a:xfrm>
            <a:off x="1416056" y="4786321"/>
            <a:ext cx="3225600" cy="1958400"/>
          </a:xfrm>
          <a:prstGeom prst="rect">
            <a:avLst/>
          </a:prstGeom>
          <a:noFill/>
          <a:ln w="9525">
            <a:solidFill>
              <a:schemeClr val="tx1"/>
            </a:solidFill>
            <a:miter lim="800000"/>
            <a:headEnd/>
            <a:tailEnd/>
          </a:ln>
          <a:effectLst/>
        </p:spPr>
      </p:pic>
      <p:pic>
        <p:nvPicPr>
          <p:cNvPr id="1032" name="Picture 8"/>
          <p:cNvPicPr>
            <a:picLocks noChangeArrowheads="1"/>
          </p:cNvPicPr>
          <p:nvPr/>
        </p:nvPicPr>
        <p:blipFill>
          <a:blip r:embed="rId9"/>
          <a:srcRect/>
          <a:stretch>
            <a:fillRect/>
          </a:stretch>
        </p:blipFill>
        <p:spPr bwMode="auto">
          <a:xfrm>
            <a:off x="4952992" y="4789566"/>
            <a:ext cx="3225600" cy="1958400"/>
          </a:xfrm>
          <a:prstGeom prst="rect">
            <a:avLst/>
          </a:prstGeom>
          <a:noFill/>
          <a:ln w="9525">
            <a:solidFill>
              <a:schemeClr val="tx1"/>
            </a:solidFill>
            <a:miter lim="800000"/>
            <a:headEnd/>
            <a:tailEnd/>
          </a:ln>
          <a:effectLst/>
        </p:spPr>
      </p:pic>
      <p:sp>
        <p:nvSpPr>
          <p:cNvPr id="10" name="TextBox 9"/>
          <p:cNvSpPr txBox="1"/>
          <p:nvPr/>
        </p:nvSpPr>
        <p:spPr>
          <a:xfrm>
            <a:off x="1809720" y="664825"/>
            <a:ext cx="1238259"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lIns="91426" tIns="45714" rIns="91426" bIns="45714" rtlCol="0">
            <a:spAutoFit/>
          </a:bodyPr>
          <a:lstStyle/>
          <a:p>
            <a:r>
              <a:rPr lang="en-US" dirty="0" smtClean="0">
                <a:latin typeface="Times New Roman" pitchFamily="18" charset="0"/>
                <a:cs typeface="Times New Roman" pitchFamily="18" charset="0"/>
              </a:rPr>
              <a:t>Central</a:t>
            </a:r>
            <a:endParaRPr lang="en-IN" dirty="0">
              <a:latin typeface="Times New Roman" pitchFamily="18" charset="0"/>
              <a:cs typeface="Times New Roman" pitchFamily="18" charset="0"/>
            </a:endParaRPr>
          </a:p>
        </p:txBody>
      </p:sp>
      <p:sp>
        <p:nvSpPr>
          <p:cNvPr id="12" name="TextBox 11"/>
          <p:cNvSpPr txBox="1"/>
          <p:nvPr/>
        </p:nvSpPr>
        <p:spPr>
          <a:xfrm>
            <a:off x="5333995" y="667504"/>
            <a:ext cx="1238259"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lIns="91426" tIns="45714" rIns="91426" bIns="45714" rtlCol="0">
            <a:spAutoFit/>
          </a:bodyPr>
          <a:lstStyle/>
          <a:p>
            <a:r>
              <a:rPr lang="en-US" dirty="0" err="1" smtClean="0">
                <a:latin typeface="Times New Roman" pitchFamily="18" charset="0"/>
                <a:cs typeface="Times New Roman" pitchFamily="18" charset="0"/>
              </a:rPr>
              <a:t>JnK</a:t>
            </a:r>
            <a:endParaRPr lang="en-IN" dirty="0">
              <a:latin typeface="Times New Roman" pitchFamily="18" charset="0"/>
              <a:cs typeface="Times New Roman" pitchFamily="18" charset="0"/>
            </a:endParaRPr>
          </a:p>
        </p:txBody>
      </p:sp>
      <p:sp>
        <p:nvSpPr>
          <p:cNvPr id="13" name="TextBox 12"/>
          <p:cNvSpPr txBox="1"/>
          <p:nvPr/>
        </p:nvSpPr>
        <p:spPr>
          <a:xfrm>
            <a:off x="1809720" y="2714622"/>
            <a:ext cx="1238259"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lIns="91426" tIns="45714" rIns="91426" bIns="45714" rtlCol="0">
            <a:spAutoFit/>
          </a:bodyPr>
          <a:lstStyle/>
          <a:p>
            <a:r>
              <a:rPr lang="en-US" dirty="0" smtClean="0">
                <a:latin typeface="Times New Roman" pitchFamily="18" charset="0"/>
                <a:cs typeface="Times New Roman" pitchFamily="18" charset="0"/>
              </a:rPr>
              <a:t>North</a:t>
            </a:r>
            <a:endParaRPr lang="en-IN" dirty="0">
              <a:latin typeface="Times New Roman" pitchFamily="18" charset="0"/>
              <a:cs typeface="Times New Roman" pitchFamily="18" charset="0"/>
            </a:endParaRPr>
          </a:p>
        </p:txBody>
      </p:sp>
      <p:sp>
        <p:nvSpPr>
          <p:cNvPr id="14" name="TextBox 13"/>
          <p:cNvSpPr txBox="1"/>
          <p:nvPr/>
        </p:nvSpPr>
        <p:spPr>
          <a:xfrm>
            <a:off x="5429245" y="2729441"/>
            <a:ext cx="1714512"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lIns="91426" tIns="45714" rIns="91426" bIns="45714" rtlCol="0">
            <a:spAutoFit/>
          </a:bodyPr>
          <a:lstStyle/>
          <a:p>
            <a:r>
              <a:rPr lang="en-US" dirty="0" smtClean="0">
                <a:latin typeface="Times New Roman" pitchFamily="18" charset="0"/>
                <a:cs typeface="Times New Roman" pitchFamily="18" charset="0"/>
              </a:rPr>
              <a:t>North East</a:t>
            </a:r>
            <a:endParaRPr lang="en-IN" dirty="0">
              <a:latin typeface="Times New Roman" pitchFamily="18" charset="0"/>
              <a:cs typeface="Times New Roman" pitchFamily="18" charset="0"/>
            </a:endParaRPr>
          </a:p>
        </p:txBody>
      </p:sp>
      <p:sp>
        <p:nvSpPr>
          <p:cNvPr id="15" name="TextBox 14"/>
          <p:cNvSpPr txBox="1"/>
          <p:nvPr/>
        </p:nvSpPr>
        <p:spPr>
          <a:xfrm>
            <a:off x="9048771" y="676260"/>
            <a:ext cx="1524011"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lIns="91426" tIns="45714" rIns="91426" bIns="45714" rtlCol="0">
            <a:spAutoFit/>
          </a:bodyPr>
          <a:lstStyle/>
          <a:p>
            <a:r>
              <a:rPr lang="en-US" dirty="0" smtClean="0">
                <a:latin typeface="Times New Roman" pitchFamily="18" charset="0"/>
                <a:cs typeface="Times New Roman" pitchFamily="18" charset="0"/>
              </a:rPr>
              <a:t>North East Hills</a:t>
            </a:r>
            <a:endParaRPr lang="en-IN" dirty="0">
              <a:latin typeface="Times New Roman" pitchFamily="18" charset="0"/>
              <a:cs typeface="Times New Roman" pitchFamily="18" charset="0"/>
            </a:endParaRPr>
          </a:p>
        </p:txBody>
      </p:sp>
      <p:sp>
        <p:nvSpPr>
          <p:cNvPr id="16" name="TextBox 15"/>
          <p:cNvSpPr txBox="1"/>
          <p:nvPr/>
        </p:nvSpPr>
        <p:spPr>
          <a:xfrm>
            <a:off x="1809720" y="4788999"/>
            <a:ext cx="1238259"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lIns="91426" tIns="45714" rIns="91426" bIns="45714" rtlCol="0">
            <a:spAutoFit/>
          </a:bodyPr>
          <a:lstStyle/>
          <a:p>
            <a:r>
              <a:rPr lang="en-US" dirty="0" smtClean="0">
                <a:latin typeface="Times New Roman" pitchFamily="18" charset="0"/>
                <a:cs typeface="Times New Roman" pitchFamily="18" charset="0"/>
              </a:rPr>
              <a:t>South</a:t>
            </a:r>
            <a:endParaRPr lang="en-IN" dirty="0">
              <a:latin typeface="Times New Roman" pitchFamily="18" charset="0"/>
              <a:cs typeface="Times New Roman" pitchFamily="18" charset="0"/>
            </a:endParaRPr>
          </a:p>
        </p:txBody>
      </p:sp>
      <p:sp>
        <p:nvSpPr>
          <p:cNvPr id="17" name="TextBox 16"/>
          <p:cNvSpPr txBox="1"/>
          <p:nvPr/>
        </p:nvSpPr>
        <p:spPr>
          <a:xfrm>
            <a:off x="5429245" y="4801141"/>
            <a:ext cx="1238259"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lIns="91426" tIns="45714" rIns="91426" bIns="45714" rtlCol="0">
            <a:spAutoFit/>
          </a:bodyPr>
          <a:lstStyle/>
          <a:p>
            <a:r>
              <a:rPr lang="en-US" dirty="0" smtClean="0">
                <a:latin typeface="Times New Roman" pitchFamily="18" charset="0"/>
                <a:cs typeface="Times New Roman" pitchFamily="18" charset="0"/>
              </a:rPr>
              <a:t>West</a:t>
            </a:r>
            <a:endParaRPr lang="en-IN" dirty="0">
              <a:latin typeface="Times New Roman" pitchFamily="18" charset="0"/>
              <a:cs typeface="Times New Roman" pitchFamily="18" charset="0"/>
            </a:endParaRPr>
          </a:p>
        </p:txBody>
      </p:sp>
      <p:sp>
        <p:nvSpPr>
          <p:cNvPr id="18" name="TextBox 17"/>
          <p:cNvSpPr txBox="1"/>
          <p:nvPr/>
        </p:nvSpPr>
        <p:spPr>
          <a:xfrm>
            <a:off x="1333467" y="-24"/>
            <a:ext cx="10800000" cy="538597"/>
          </a:xfrm>
          <a:prstGeom prst="rect">
            <a:avLst/>
          </a:prstGeom>
        </p:spPr>
        <p:style>
          <a:lnRef idx="2">
            <a:schemeClr val="dk1"/>
          </a:lnRef>
          <a:fillRef idx="1">
            <a:schemeClr val="lt1"/>
          </a:fillRef>
          <a:effectRef idx="0">
            <a:schemeClr val="dk1"/>
          </a:effectRef>
          <a:fontRef idx="minor">
            <a:schemeClr val="dk1"/>
          </a:fontRef>
        </p:style>
        <p:txBody>
          <a:bodyPr wrap="square" lIns="91426" tIns="45714" rIns="91426" bIns="45714" rtlCol="0">
            <a:spAutoFit/>
          </a:bodyPr>
          <a:lstStyle/>
          <a:p>
            <a:r>
              <a:rPr lang="en-US" sz="2900" dirty="0" smtClean="0">
                <a:latin typeface="Times New Roman" pitchFamily="18" charset="0"/>
                <a:cs typeface="Times New Roman" pitchFamily="18" charset="0"/>
              </a:rPr>
              <a:t>Zone-Wise Cross-correlation plots</a:t>
            </a:r>
            <a:endParaRPr lang="en-IN" sz="2900" dirty="0">
              <a:latin typeface="Times New Roman" pitchFamily="18" charset="0"/>
              <a:cs typeface="Times New Roman" pitchFamily="18" charset="0"/>
            </a:endParaRPr>
          </a:p>
        </p:txBody>
      </p:sp>
      <p:sp>
        <p:nvSpPr>
          <p:cNvPr id="19" name="TextBox 18"/>
          <p:cNvSpPr txBox="1"/>
          <p:nvPr/>
        </p:nvSpPr>
        <p:spPr>
          <a:xfrm>
            <a:off x="8585440" y="2786058"/>
            <a:ext cx="322560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latin typeface="Times New Roman" pitchFamily="18" charset="0"/>
                <a:cs typeface="Times New Roman" pitchFamily="18" charset="0"/>
              </a:rPr>
              <a:t>Cross-correlation for observed data on X axis</a:t>
            </a: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Cross-correlation for simulated data on Y axis</a:t>
            </a:r>
          </a:p>
        </p:txBody>
      </p:sp>
      <p:sp>
        <p:nvSpPr>
          <p:cNvPr id="21" name="TextBox 20"/>
          <p:cNvSpPr txBox="1"/>
          <p:nvPr/>
        </p:nvSpPr>
        <p:spPr>
          <a:xfrm>
            <a:off x="285709" y="6215083"/>
            <a:ext cx="666755"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14</a:t>
            </a:r>
            <a:endParaRPr lang="en-I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133026193"/>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C71B277C-C29A-4BA0-A7BA-43502DF21A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TM04033925[[fn=Droplet]]</Template>
  <TotalTime>750</TotalTime>
  <Words>642</Words>
  <Application>Microsoft Office PowerPoint</Application>
  <PresentationFormat>Custom</PresentationFormat>
  <Paragraphs>128</Paragraphs>
  <Slides>24</Slides>
  <Notes>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Droplet</vt:lpstr>
      <vt:lpstr>Applications of Downscaling in Assessing Impacts of Climate Change: Challenges and Unanswered Questions </vt:lpstr>
      <vt:lpstr>Downscaling</vt:lpstr>
      <vt:lpstr>General Framework</vt:lpstr>
      <vt:lpstr>Can GCMs simulate observed trend?</vt:lpstr>
      <vt:lpstr>CORDEX Models are great but may need Improvements</vt:lpstr>
      <vt:lpstr>What about statistical downscaling?</vt:lpstr>
      <vt:lpstr>Our Approach</vt:lpstr>
      <vt:lpstr>PowerPoint Presentation</vt:lpstr>
      <vt:lpstr>PowerPoint Presentation</vt:lpstr>
      <vt:lpstr>PowerPoint Presentation</vt:lpstr>
      <vt:lpstr>Do they work in non-stationary climate?</vt:lpstr>
      <vt:lpstr>PowerPoint Presentation</vt:lpstr>
      <vt:lpstr>Violation on Non-stationarity</vt:lpstr>
      <vt:lpstr>Do they provide any signal of changes?</vt:lpstr>
      <vt:lpstr>Assessing Hydrological Impacts</vt:lpstr>
      <vt:lpstr>Variable Infiltration Capacity Model</vt:lpstr>
      <vt:lpstr>Hydrological Parameterization in the background of Climate Uncertainty</vt:lpstr>
      <vt:lpstr>Hydrological Parameter Calibration lost its value?  </vt:lpstr>
      <vt:lpstr>Land Surface Feedback</vt:lpstr>
      <vt:lpstr>LULC Changes in India</vt:lpstr>
      <vt:lpstr>Impacts of LULC: Changes Partially Consistent with Observed Changes</vt:lpstr>
      <vt:lpstr>Processes</vt:lpstr>
      <vt:lpstr>Open Questions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an Expert System for Flood Forecasting and Management for the city of Chennai</dc:title>
  <dc:creator>Prof.Subimal Ghosh</dc:creator>
  <cp:lastModifiedBy>Prof. Subimal Ghosh</cp:lastModifiedBy>
  <cp:revision>32</cp:revision>
  <dcterms:created xsi:type="dcterms:W3CDTF">2016-04-18T04:46:31Z</dcterms:created>
  <dcterms:modified xsi:type="dcterms:W3CDTF">2017-03-07T06:38:25Z</dcterms:modified>
</cp:coreProperties>
</file>